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256" r:id="rId2"/>
    <p:sldId id="267" r:id="rId3"/>
    <p:sldId id="388" r:id="rId4"/>
    <p:sldId id="314" r:id="rId5"/>
    <p:sldId id="270" r:id="rId6"/>
    <p:sldId id="315" r:id="rId7"/>
    <p:sldId id="319" r:id="rId8"/>
    <p:sldId id="377" r:id="rId9"/>
    <p:sldId id="336" r:id="rId10"/>
    <p:sldId id="420" r:id="rId11"/>
    <p:sldId id="422" r:id="rId12"/>
    <p:sldId id="414" r:id="rId13"/>
    <p:sldId id="404" r:id="rId14"/>
    <p:sldId id="418" r:id="rId15"/>
    <p:sldId id="259" r:id="rId16"/>
    <p:sldId id="419" r:id="rId17"/>
    <p:sldId id="332" r:id="rId18"/>
    <p:sldId id="333" r:id="rId19"/>
    <p:sldId id="394" r:id="rId20"/>
    <p:sldId id="334" r:id="rId21"/>
    <p:sldId id="396" r:id="rId22"/>
    <p:sldId id="331" r:id="rId23"/>
    <p:sldId id="390" r:id="rId24"/>
    <p:sldId id="370" r:id="rId25"/>
    <p:sldId id="378" r:id="rId26"/>
    <p:sldId id="317" r:id="rId27"/>
    <p:sldId id="389" r:id="rId28"/>
    <p:sldId id="398" r:id="rId29"/>
    <p:sldId id="371" r:id="rId30"/>
    <p:sldId id="345" r:id="rId31"/>
    <p:sldId id="355" r:id="rId32"/>
    <p:sldId id="425" r:id="rId33"/>
    <p:sldId id="423" r:id="rId34"/>
    <p:sldId id="412" r:id="rId35"/>
    <p:sldId id="369" r:id="rId36"/>
    <p:sldId id="424" r:id="rId37"/>
    <p:sldId id="322" r:id="rId38"/>
    <p:sldId id="330" r:id="rId39"/>
    <p:sldId id="407" r:id="rId40"/>
    <p:sldId id="408" r:id="rId41"/>
    <p:sldId id="411" r:id="rId42"/>
    <p:sldId id="415" r:id="rId43"/>
    <p:sldId id="383" r:id="rId44"/>
    <p:sldId id="416" r:id="rId45"/>
    <p:sldId id="417" r:id="rId46"/>
    <p:sldId id="421" r:id="rId47"/>
    <p:sldId id="376" r:id="rId48"/>
    <p:sldId id="381" r:id="rId49"/>
    <p:sldId id="260" r:id="rId50"/>
    <p:sldId id="409" r:id="rId51"/>
    <p:sldId id="410" r:id="rId52"/>
    <p:sldId id="379" r:id="rId53"/>
    <p:sldId id="380" r:id="rId54"/>
    <p:sldId id="385" r:id="rId55"/>
    <p:sldId id="294" r:id="rId56"/>
    <p:sldId id="329" r:id="rId5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37" autoAdjust="0"/>
  </p:normalViewPr>
  <p:slideViewPr>
    <p:cSldViewPr>
      <p:cViewPr varScale="1">
        <p:scale>
          <a:sx n="64" d="100"/>
          <a:sy n="64" d="100"/>
        </p:scale>
        <p:origin x="-5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1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33C5E8F1-ED8B-4317-807D-CBFC212BE8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5F4182-7CFD-4B4B-A8E0-C8CFE32721C7}" type="slidenum">
              <a:rPr lang="en-US"/>
              <a:pPr/>
              <a:t>1</a:t>
            </a:fld>
            <a:endParaRPr lang="en-US"/>
          </a:p>
        </p:txBody>
      </p:sp>
      <p:sp>
        <p:nvSpPr>
          <p:cNvPr id="1249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Avoid “overutilization” and IGRT nomenclature.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2A2EFF-247D-4B47-8D68-077C3489B132}" type="slidenum">
              <a:rPr lang="en-US"/>
              <a:pPr/>
              <a:t>34</a:t>
            </a:fld>
            <a:endParaRPr lang="en-US"/>
          </a:p>
        </p:txBody>
      </p:sp>
      <p:sp>
        <p:nvSpPr>
          <p:cNvPr id="2508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OBI-lung-pre-shift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3A2245-9469-4793-AA27-88DCBA32A7A9}" type="slidenum">
              <a:rPr lang="en-US"/>
              <a:pPr/>
              <a:t>41</a:t>
            </a:fld>
            <a:endParaRPr lang="en-US"/>
          </a:p>
        </p:txBody>
      </p:sp>
      <p:sp>
        <p:nvSpPr>
          <p:cNvPr id="233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Assumption: 2 Gy/day to 76 Gy. Charges = Medicare allowable x 3. </a:t>
            </a:r>
          </a:p>
          <a:p>
            <a:r>
              <a:rPr lang="en-US"/>
              <a:t>76950=US field guidance; 77014 = CT field guidance. 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821F11-BCF4-4607-9B54-060723961B4A}" type="slidenum">
              <a:rPr lang="en-US"/>
              <a:pPr/>
              <a:t>43</a:t>
            </a:fld>
            <a:endParaRPr lang="en-US"/>
          </a:p>
        </p:txBody>
      </p:sp>
      <p:sp>
        <p:nvSpPr>
          <p:cNvPr id="1904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Localization – technology. Identification – observer.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AA5322-52F0-482D-A0FB-A413D99A1A3D}" type="slidenum">
              <a:rPr lang="en-US"/>
              <a:pPr/>
              <a:t>52</a:t>
            </a:fld>
            <a:endParaRPr lang="en-US"/>
          </a:p>
        </p:txBody>
      </p:sp>
      <p:sp>
        <p:nvSpPr>
          <p:cNvPr id="2283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Increased inefficiencies. Role of non-physicians. Cost-benefits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AB6B11-FA52-46DF-966F-7E431B55F99C}" type="slidenum">
              <a:rPr lang="en-US"/>
              <a:pPr/>
              <a:t>4</a:t>
            </a:fld>
            <a:endParaRPr lang="en-US"/>
          </a:p>
        </p:txBody>
      </p:sp>
      <p:sp>
        <p:nvSpPr>
          <p:cNvPr id="99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Total growth 6.1%. Drugs down 2% secondary to Part D implementation, generic increased share, and large chain store discount programs. Physicians represent approx. 80% of physician/clinical svcs. Stability secondary to DRA imaging cuts in 2005 and physician pay freeze in 2007.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965721-A5DB-4D1D-BE78-DC8F7CCCDD96}" type="slidenum">
              <a:rPr lang="en-US"/>
              <a:pPr/>
              <a:t>6</a:t>
            </a:fld>
            <a:endParaRPr lang="en-US"/>
          </a:p>
        </p:txBody>
      </p:sp>
      <p:sp>
        <p:nvSpPr>
          <p:cNvPr id="101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Fees capped for CT and MRI at hosp. OP rates beginning in 2007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9F490C-A218-41FA-BFE9-57B462E6A086}" type="slidenum">
              <a:rPr lang="en-US"/>
              <a:pPr/>
              <a:t>13</a:t>
            </a:fld>
            <a:endParaRPr lang="en-US"/>
          </a:p>
        </p:txBody>
      </p:sp>
      <p:sp>
        <p:nvSpPr>
          <p:cNvPr id="2457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3 x 38 tx = 114 cGy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0333ED-1080-4D5E-BE1B-272312F07727}" type="slidenum">
              <a:rPr lang="en-US"/>
              <a:pPr/>
              <a:t>17</a:t>
            </a:fld>
            <a:endParaRPr lang="en-US"/>
          </a:p>
        </p:txBody>
      </p:sp>
      <p:sp>
        <p:nvSpPr>
          <p:cNvPr id="1228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Grubbe, left breast CA patient. 1901 Nobel citation to Roentgen described therapeutic implications. Biology: fractionation/protraction/normal tissue injury. 1922 deep therapy tube (22 kvp) WD Coolidge at GE.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E1597D-DDA5-4121-AC3E-188B97E0AACD}" type="slidenum">
              <a:rPr lang="en-US"/>
              <a:pPr/>
              <a:t>18</a:t>
            </a:fld>
            <a:endParaRPr lang="en-US"/>
          </a:p>
        </p:txBody>
      </p:sp>
      <p:sp>
        <p:nvSpPr>
          <p:cNvPr id="1239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1951 – Cobalt introduced in Ontario, Canada. 1953 – first linac at Hammersmith in London. 1956 – clinically adapted linac at Stanford. 1980-ABR announced cessation of examinations in General and 1989, last certification.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9ADEF8-C919-44C7-BD1D-DD851DEEBF68}" type="slidenum">
              <a:rPr lang="en-US"/>
              <a:pPr/>
              <a:t>22</a:t>
            </a:fld>
            <a:endParaRPr lang="en-US"/>
          </a:p>
        </p:txBody>
      </p:sp>
      <p:sp>
        <p:nvSpPr>
          <p:cNvPr id="1187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From lecture by Dunnick/Becker/Alderson. New developments: US, CT, MR, Nuc Med. New refinements: Fusion technologies, MR spectroscopy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DDF0A2-D121-479C-AACF-E534DE085DC5}" type="slidenum">
              <a:rPr lang="en-US"/>
              <a:pPr/>
              <a:t>27</a:t>
            </a:fld>
            <a:endParaRPr lang="en-US"/>
          </a:p>
        </p:txBody>
      </p:sp>
      <p:sp>
        <p:nvSpPr>
          <p:cNvPr id="229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GTV = KNOWN tumor; CTV = suspected tumor; PTV = marginal volumes to account for set-up variations, organ and patient motion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665647-DB2E-442B-AA9D-5BA561B01B2E}" type="slidenum">
              <a:rPr lang="en-US"/>
              <a:pPr/>
              <a:t>33</a:t>
            </a:fld>
            <a:endParaRPr lang="en-US"/>
          </a:p>
        </p:txBody>
      </p:sp>
      <p:sp>
        <p:nvSpPr>
          <p:cNvPr id="2529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Prostate fiducials - kv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DA9324-FA41-43FC-8972-2879C23EE7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DB227-70A0-40AD-AF59-D3FF7DB78D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912E1-B21F-4C37-9AA1-FD27986AEF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9098D7C-DCA8-4E2E-9441-DEFDF59080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89112FC-0F3B-4013-9CB2-22E603DA0F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CB0595-9D4F-4D73-9618-3DFF79A77C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6FDA7A-8AB6-4726-A216-9BDCC4811D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3DAF9D-F3B2-4442-BFE0-AFD12EC833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DB33DA-EB64-4CF7-9A30-69F2FDC55F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FB6546-0160-4D68-A304-673697E47E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510C5-EC8D-473F-843B-0235AD4D7A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EFDB24-4226-4AA8-A057-590B670929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DFE52-A6C2-49FC-B5E5-8960EF0ECB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58B49-D2AC-45C3-905D-F18547BA21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672B5A68-1DE7-4304-B902-55904A6A1C08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pwallner\Desktop\PPTs%20for%20Dave%20Berkowitz\PPT%20in%20IGRT%20kit\IGRT_Fluoro_Gating.mpg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z="3200" b="1"/>
              <a:t>American Board of Radiology Foundation </a:t>
            </a:r>
            <a:br>
              <a:rPr lang="en-US" sz="3200" b="1"/>
            </a:br>
            <a:r>
              <a:rPr lang="en-US" sz="3200" b="1"/>
              <a:t>Summit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600" b="1"/>
              <a:t>Utilization of Imaging Modalities in the Practice of Radiation Oncology </a:t>
            </a:r>
          </a:p>
          <a:p>
            <a:endParaRPr lang="en-US" b="1"/>
          </a:p>
          <a:p>
            <a:pPr algn="ctr">
              <a:buFontTx/>
              <a:buNone/>
            </a:pPr>
            <a:endParaRPr lang="en-US" sz="2000" b="1"/>
          </a:p>
          <a:p>
            <a:pPr algn="ctr">
              <a:buFontTx/>
              <a:buNone/>
            </a:pPr>
            <a:r>
              <a:rPr lang="en-US" sz="2000" b="1"/>
              <a:t>August 7, 2009</a:t>
            </a:r>
          </a:p>
          <a:p>
            <a:pPr algn="ctr">
              <a:buFontTx/>
              <a:buNone/>
            </a:pPr>
            <a:r>
              <a:rPr lang="en-US" sz="2000" b="1"/>
              <a:t>Paul E. Wallner, DO, FACR, FAOCR, FASTRO, FACRO</a:t>
            </a:r>
          </a:p>
          <a:p>
            <a:pPr algn="ctr">
              <a:buFontTx/>
              <a:buNone/>
            </a:pPr>
            <a:r>
              <a:rPr lang="en-US" sz="2000" b="1"/>
              <a:t>Senior Vice President/ Medical Affairs</a:t>
            </a:r>
          </a:p>
          <a:p>
            <a:pPr algn="ctr">
              <a:buFontTx/>
              <a:buNone/>
            </a:pPr>
            <a:r>
              <a:rPr lang="en-US" sz="2000" b="1"/>
              <a:t>21</a:t>
            </a:r>
            <a:r>
              <a:rPr lang="en-US" sz="2000" b="1" baseline="30000"/>
              <a:t>st</a:t>
            </a:r>
            <a:r>
              <a:rPr lang="en-US" sz="2000" b="1"/>
              <a:t> Century Oncology, LLC.</a:t>
            </a:r>
          </a:p>
          <a:p>
            <a:pPr algn="ctr">
              <a:buFontTx/>
              <a:buNone/>
            </a:pPr>
            <a:r>
              <a:rPr lang="en-US" sz="2000" b="1"/>
              <a:t>Co-Chair, ASTRO Emerging Technology Committee</a:t>
            </a:r>
          </a:p>
          <a:p>
            <a:pPr algn="ctr">
              <a:buFontTx/>
              <a:buNone/>
            </a:pPr>
            <a:endParaRPr lang="en-US" sz="2000" b="1"/>
          </a:p>
          <a:p>
            <a:pPr algn="ctr">
              <a:buFontTx/>
              <a:buNone/>
            </a:pPr>
            <a:endParaRPr 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Diagnostic and Therapeutic Imaging</a:t>
            </a:r>
            <a:r>
              <a:rPr lang="en-US" sz="3200" b="1"/>
              <a:t/>
            </a:r>
            <a:br>
              <a:rPr lang="en-US" sz="3200" b="1"/>
            </a:br>
            <a:r>
              <a:rPr lang="en-US" sz="3200" b="1"/>
              <a:t>Comparisons</a:t>
            </a:r>
            <a:br>
              <a:rPr lang="en-US" sz="3200" b="1"/>
            </a:br>
            <a:endParaRPr lang="en-US" sz="3200" b="1"/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/>
              <a:t>Technology</a:t>
            </a:r>
          </a:p>
          <a:p>
            <a:pPr>
              <a:lnSpc>
                <a:spcPct val="90000"/>
              </a:lnSpc>
            </a:pPr>
            <a:r>
              <a:rPr lang="en-US" sz="2400" b="1"/>
              <a:t>Sensitivity/ specificity</a:t>
            </a:r>
          </a:p>
          <a:p>
            <a:pPr>
              <a:lnSpc>
                <a:spcPct val="90000"/>
              </a:lnSpc>
            </a:pPr>
            <a:r>
              <a:rPr lang="en-US" sz="2400" b="1"/>
              <a:t>Regulatory approval </a:t>
            </a:r>
          </a:p>
          <a:p>
            <a:pPr>
              <a:lnSpc>
                <a:spcPct val="90000"/>
              </a:lnSpc>
            </a:pPr>
            <a:r>
              <a:rPr lang="en-US" sz="2400" b="1"/>
              <a:t>“Elective” versus “essential”</a:t>
            </a:r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rgbClr val="FFCC66"/>
                </a:solidFill>
              </a:rPr>
              <a:t>Inter-observer variability</a:t>
            </a:r>
          </a:p>
          <a:p>
            <a:pPr>
              <a:lnSpc>
                <a:spcPct val="90000"/>
              </a:lnSpc>
            </a:pPr>
            <a:r>
              <a:rPr lang="en-US" sz="2400" b="1"/>
              <a:t>Frequency of use</a:t>
            </a:r>
          </a:p>
          <a:p>
            <a:pPr>
              <a:lnSpc>
                <a:spcPct val="90000"/>
              </a:lnSpc>
            </a:pPr>
            <a:r>
              <a:rPr lang="en-US" sz="2400" b="1"/>
              <a:t>Radiation dose</a:t>
            </a:r>
          </a:p>
          <a:p>
            <a:pPr>
              <a:lnSpc>
                <a:spcPct val="90000"/>
              </a:lnSpc>
            </a:pPr>
            <a:r>
              <a:rPr lang="en-US" sz="2400" b="1"/>
              <a:t>Payment policy</a:t>
            </a:r>
          </a:p>
          <a:p>
            <a:pPr>
              <a:lnSpc>
                <a:spcPct val="90000"/>
              </a:lnSpc>
            </a:pPr>
            <a:r>
              <a:rPr lang="en-US" sz="2400" b="1"/>
              <a:t>Additive versus replacement</a:t>
            </a:r>
          </a:p>
          <a:p>
            <a:pPr>
              <a:lnSpc>
                <a:spcPct val="90000"/>
              </a:lnSpc>
            </a:pPr>
            <a:r>
              <a:rPr lang="en-US" sz="2400" b="1"/>
              <a:t>Adoption model</a:t>
            </a:r>
          </a:p>
          <a:p>
            <a:pPr>
              <a:lnSpc>
                <a:spcPct val="90000"/>
              </a:lnSpc>
            </a:pPr>
            <a:r>
              <a:rPr lang="en-US" sz="2400" b="1"/>
              <a:t>End-point selection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Inter-observer Target Definition Variability</a:t>
            </a:r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>
                <a:solidFill>
                  <a:srgbClr val="FFCC66"/>
                </a:solidFill>
              </a:rPr>
              <a:t>Lawton et al</a:t>
            </a:r>
            <a:r>
              <a:rPr lang="en-US">
                <a:solidFill>
                  <a:srgbClr val="FFCC66"/>
                </a:solidFill>
              </a:rPr>
              <a:t>  - </a:t>
            </a:r>
            <a:r>
              <a:rPr lang="en-US" b="1">
                <a:solidFill>
                  <a:srgbClr val="FFCC66"/>
                </a:solidFill>
              </a:rPr>
              <a:t>Prostate	</a:t>
            </a:r>
          </a:p>
          <a:p>
            <a:pPr>
              <a:buFontTx/>
              <a:buNone/>
            </a:pPr>
            <a:r>
              <a:rPr lang="en-US" b="1"/>
              <a:t>		CTV-Iliac		81.8-876.6 ml			CTV-PS		24.3-157.3</a:t>
            </a:r>
          </a:p>
          <a:p>
            <a:pPr>
              <a:buFontTx/>
              <a:buNone/>
            </a:pPr>
            <a:r>
              <a:rPr lang="en-US" b="1">
                <a:solidFill>
                  <a:srgbClr val="FFCC66"/>
                </a:solidFill>
              </a:rPr>
              <a:t>Li et al - Breast</a:t>
            </a:r>
          </a:p>
          <a:p>
            <a:pPr>
              <a:buFontTx/>
              <a:buNone/>
            </a:pPr>
            <a:r>
              <a:rPr lang="en-US" b="1"/>
              <a:t>		Lumpec. cav	5.1-8.4 cm</a:t>
            </a:r>
            <a:r>
              <a:rPr lang="en-US" b="1" baseline="30000"/>
              <a:t>3</a:t>
            </a:r>
          </a:p>
          <a:p>
            <a:pPr>
              <a:buFontTx/>
              <a:buNone/>
            </a:pPr>
            <a:r>
              <a:rPr lang="en-US" b="1">
                <a:solidFill>
                  <a:srgbClr val="FFCC66"/>
                </a:solidFill>
              </a:rPr>
              <a:t>Breen et al – Head/Neck</a:t>
            </a:r>
          </a:p>
          <a:p>
            <a:pPr>
              <a:buFontTx/>
              <a:buNone/>
            </a:pPr>
            <a:r>
              <a:rPr lang="en-US" b="1"/>
              <a:t>		CT/CECT/PET   Not significant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Diagnostic and Therapeutic Imaging</a:t>
            </a:r>
            <a:r>
              <a:rPr lang="en-US" sz="3200" b="1"/>
              <a:t/>
            </a:r>
            <a:br>
              <a:rPr lang="en-US" sz="3200" b="1"/>
            </a:br>
            <a:r>
              <a:rPr lang="en-US" sz="3200" b="1"/>
              <a:t>Comparisons</a:t>
            </a:r>
            <a:br>
              <a:rPr lang="en-US" sz="3200" b="1"/>
            </a:br>
            <a:endParaRPr lang="en-US" sz="3200" b="1"/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/>
              <a:t>Technology</a:t>
            </a:r>
          </a:p>
          <a:p>
            <a:pPr>
              <a:lnSpc>
                <a:spcPct val="90000"/>
              </a:lnSpc>
            </a:pPr>
            <a:r>
              <a:rPr lang="en-US" sz="2400" b="1"/>
              <a:t>Sensitivity/ specificity</a:t>
            </a:r>
          </a:p>
          <a:p>
            <a:pPr>
              <a:lnSpc>
                <a:spcPct val="90000"/>
              </a:lnSpc>
            </a:pPr>
            <a:r>
              <a:rPr lang="en-US" sz="2400" b="1"/>
              <a:t>Regulatory approval </a:t>
            </a:r>
          </a:p>
          <a:p>
            <a:pPr>
              <a:lnSpc>
                <a:spcPct val="90000"/>
              </a:lnSpc>
            </a:pPr>
            <a:r>
              <a:rPr lang="en-US" sz="2400" b="1"/>
              <a:t>“Elective” versus “essential”</a:t>
            </a:r>
          </a:p>
          <a:p>
            <a:pPr>
              <a:lnSpc>
                <a:spcPct val="90000"/>
              </a:lnSpc>
            </a:pPr>
            <a:r>
              <a:rPr lang="en-US" sz="2400" b="1"/>
              <a:t>Intra-observer variability</a:t>
            </a:r>
          </a:p>
          <a:p>
            <a:pPr>
              <a:lnSpc>
                <a:spcPct val="90000"/>
              </a:lnSpc>
            </a:pPr>
            <a:r>
              <a:rPr lang="en-US" sz="2400" b="1"/>
              <a:t>Frequency of use</a:t>
            </a:r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rgbClr val="FFCC66"/>
                </a:solidFill>
              </a:rPr>
              <a:t>Radiation dose</a:t>
            </a:r>
          </a:p>
          <a:p>
            <a:pPr>
              <a:lnSpc>
                <a:spcPct val="90000"/>
              </a:lnSpc>
            </a:pPr>
            <a:r>
              <a:rPr lang="en-US" sz="2400" b="1"/>
              <a:t>Payment policy</a:t>
            </a:r>
          </a:p>
          <a:p>
            <a:pPr>
              <a:lnSpc>
                <a:spcPct val="90000"/>
              </a:lnSpc>
            </a:pPr>
            <a:r>
              <a:rPr lang="en-US" sz="2400" b="1"/>
              <a:t>Additive versus replacement</a:t>
            </a:r>
          </a:p>
          <a:p>
            <a:pPr>
              <a:lnSpc>
                <a:spcPct val="90000"/>
              </a:lnSpc>
            </a:pPr>
            <a:r>
              <a:rPr lang="en-US" sz="2400" b="1"/>
              <a:t>Adoption model</a:t>
            </a:r>
          </a:p>
          <a:p>
            <a:pPr>
              <a:lnSpc>
                <a:spcPct val="90000"/>
              </a:lnSpc>
            </a:pPr>
            <a:r>
              <a:rPr lang="en-US" sz="2400" b="1"/>
              <a:t>End-point selection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ChangeArrowheads="1"/>
          </p:cNvSpPr>
          <p:nvPr/>
        </p:nvSpPr>
        <p:spPr bwMode="auto">
          <a:xfrm>
            <a:off x="420688" y="0"/>
            <a:ext cx="85201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b="0" i="1">
                <a:solidFill>
                  <a:schemeClr val="tx2"/>
                </a:solidFill>
              </a:rPr>
              <a:t>TLD dose results for CBCT scan*</a:t>
            </a:r>
          </a:p>
        </p:txBody>
      </p:sp>
      <p:sp>
        <p:nvSpPr>
          <p:cNvPr id="207875" name="Text Box 3"/>
          <p:cNvSpPr txBox="1">
            <a:spLocks noChangeArrowheads="1"/>
          </p:cNvSpPr>
          <p:nvPr/>
        </p:nvSpPr>
        <p:spPr bwMode="auto">
          <a:xfrm>
            <a:off x="152400" y="6400800"/>
            <a:ext cx="87630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0"/>
              <a:t>*J.R. Perks et al. / Radiotherapy and Oncology 89 (2008) 305–311</a:t>
            </a:r>
          </a:p>
        </p:txBody>
      </p:sp>
      <p:pic>
        <p:nvPicPr>
          <p:cNvPr id="207876" name="Picture 4" descr="Perks_Fig 3_CBCT"/>
          <p:cNvPicPr>
            <a:picLocks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1295400" y="1066800"/>
            <a:ext cx="6772275" cy="5130800"/>
          </a:xfrm>
          <a:noFill/>
          <a:ln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Diagnostic and Therapeutic Imaging</a:t>
            </a:r>
            <a:r>
              <a:rPr lang="en-US" sz="3200" b="1"/>
              <a:t/>
            </a:r>
            <a:br>
              <a:rPr lang="en-US" sz="3200" b="1"/>
            </a:br>
            <a:r>
              <a:rPr lang="en-US" sz="3200" b="1"/>
              <a:t>Comparisons</a:t>
            </a:r>
            <a:br>
              <a:rPr lang="en-US" sz="3200" b="1"/>
            </a:br>
            <a:endParaRPr lang="en-US" sz="3200" b="1"/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/>
              <a:t>Technology</a:t>
            </a:r>
          </a:p>
          <a:p>
            <a:pPr>
              <a:lnSpc>
                <a:spcPct val="90000"/>
              </a:lnSpc>
            </a:pPr>
            <a:r>
              <a:rPr lang="en-US" sz="2400" b="1"/>
              <a:t>Sensitivity/ specificity</a:t>
            </a:r>
          </a:p>
          <a:p>
            <a:pPr>
              <a:lnSpc>
                <a:spcPct val="90000"/>
              </a:lnSpc>
            </a:pPr>
            <a:r>
              <a:rPr lang="en-US" sz="2400" b="1"/>
              <a:t>Regulatory approval </a:t>
            </a:r>
          </a:p>
          <a:p>
            <a:pPr>
              <a:lnSpc>
                <a:spcPct val="90000"/>
              </a:lnSpc>
            </a:pPr>
            <a:r>
              <a:rPr lang="en-US" sz="2400" b="1"/>
              <a:t>“Elective” versus “essential”</a:t>
            </a:r>
          </a:p>
          <a:p>
            <a:pPr>
              <a:lnSpc>
                <a:spcPct val="90000"/>
              </a:lnSpc>
            </a:pPr>
            <a:r>
              <a:rPr lang="en-US" sz="2400" b="1"/>
              <a:t>Intra-observer variability</a:t>
            </a:r>
          </a:p>
          <a:p>
            <a:pPr>
              <a:lnSpc>
                <a:spcPct val="90000"/>
              </a:lnSpc>
            </a:pPr>
            <a:r>
              <a:rPr lang="en-US" sz="2400" b="1"/>
              <a:t>Frequency of use</a:t>
            </a:r>
          </a:p>
          <a:p>
            <a:pPr>
              <a:lnSpc>
                <a:spcPct val="90000"/>
              </a:lnSpc>
            </a:pPr>
            <a:r>
              <a:rPr lang="en-US" sz="2400" b="1"/>
              <a:t>Radiation dose</a:t>
            </a:r>
          </a:p>
          <a:p>
            <a:pPr>
              <a:lnSpc>
                <a:spcPct val="90000"/>
              </a:lnSpc>
            </a:pPr>
            <a:r>
              <a:rPr lang="en-US" sz="2400" b="1"/>
              <a:t>Payment policy</a:t>
            </a:r>
          </a:p>
          <a:p>
            <a:pPr>
              <a:lnSpc>
                <a:spcPct val="90000"/>
              </a:lnSpc>
            </a:pPr>
            <a:r>
              <a:rPr lang="en-US" sz="2400" b="1"/>
              <a:t>Additive versus replacement</a:t>
            </a:r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rgbClr val="FFCC66"/>
                </a:solidFill>
              </a:rPr>
              <a:t>Adoption model</a:t>
            </a:r>
          </a:p>
          <a:p>
            <a:pPr>
              <a:lnSpc>
                <a:spcPct val="90000"/>
              </a:lnSpc>
            </a:pPr>
            <a:r>
              <a:rPr lang="en-US" sz="2400" b="1"/>
              <a:t>End-point selection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sz="3200" b="1"/>
              <a:t>Adoption of New Technologies</a:t>
            </a:r>
            <a:br>
              <a:rPr lang="en-US" sz="3200" b="1"/>
            </a:br>
            <a:r>
              <a:rPr lang="en-US" sz="3200" b="1"/>
              <a:t>Models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b="1" u="sng"/>
              <a:t>Research Model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/>
              <a:t>   		</a:t>
            </a:r>
            <a:r>
              <a:rPr lang="en-US" sz="2400" b="1"/>
              <a:t>Invention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		Research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			Approval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				Sales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u="sng"/>
              <a:t>Sales Model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/>
              <a:t>		</a:t>
            </a:r>
            <a:r>
              <a:rPr lang="en-US" sz="2400" b="1"/>
              <a:t>Invention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		Approval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			Sales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				Research</a:t>
            </a:r>
          </a:p>
        </p:txBody>
      </p:sp>
      <p:sp>
        <p:nvSpPr>
          <p:cNvPr id="23566" name="AutoShape 14"/>
          <p:cNvSpPr>
            <a:spLocks noChangeArrowheads="1"/>
          </p:cNvSpPr>
          <p:nvPr/>
        </p:nvSpPr>
        <p:spPr bwMode="auto">
          <a:xfrm>
            <a:off x="2971800" y="19050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7" name="AutoShape 15"/>
          <p:cNvSpPr>
            <a:spLocks noChangeArrowheads="1"/>
          </p:cNvSpPr>
          <p:nvPr/>
        </p:nvSpPr>
        <p:spPr bwMode="auto">
          <a:xfrm>
            <a:off x="3962400" y="23622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8" name="AutoShape 16"/>
          <p:cNvSpPr>
            <a:spLocks noChangeArrowheads="1"/>
          </p:cNvSpPr>
          <p:nvPr/>
        </p:nvSpPr>
        <p:spPr bwMode="auto">
          <a:xfrm>
            <a:off x="4953000" y="27432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9" name="AutoShape 17"/>
          <p:cNvSpPr>
            <a:spLocks noChangeArrowheads="1"/>
          </p:cNvSpPr>
          <p:nvPr/>
        </p:nvSpPr>
        <p:spPr bwMode="auto">
          <a:xfrm>
            <a:off x="5943600" y="32004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70" name="AutoShape 18"/>
          <p:cNvSpPr>
            <a:spLocks noChangeArrowheads="1"/>
          </p:cNvSpPr>
          <p:nvPr/>
        </p:nvSpPr>
        <p:spPr bwMode="auto">
          <a:xfrm>
            <a:off x="3048000" y="41148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71" name="AutoShape 19"/>
          <p:cNvSpPr>
            <a:spLocks noChangeArrowheads="1"/>
          </p:cNvSpPr>
          <p:nvPr/>
        </p:nvSpPr>
        <p:spPr bwMode="auto">
          <a:xfrm>
            <a:off x="4038600" y="44958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72" name="AutoShape 20"/>
          <p:cNvSpPr>
            <a:spLocks noChangeArrowheads="1"/>
          </p:cNvSpPr>
          <p:nvPr/>
        </p:nvSpPr>
        <p:spPr bwMode="auto">
          <a:xfrm>
            <a:off x="5029200" y="49530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73" name="AutoShape 21"/>
          <p:cNvSpPr>
            <a:spLocks noChangeArrowheads="1"/>
          </p:cNvSpPr>
          <p:nvPr/>
        </p:nvSpPr>
        <p:spPr bwMode="auto">
          <a:xfrm>
            <a:off x="6019800" y="53340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Diagnostic and Therapeutic Imaging</a:t>
            </a:r>
            <a:r>
              <a:rPr lang="en-US" sz="3200" b="1"/>
              <a:t/>
            </a:r>
            <a:br>
              <a:rPr lang="en-US" sz="3200" b="1"/>
            </a:br>
            <a:r>
              <a:rPr lang="en-US" sz="3200" b="1"/>
              <a:t>Comparisons</a:t>
            </a:r>
            <a:br>
              <a:rPr lang="en-US" sz="3200" b="1"/>
            </a:br>
            <a:endParaRPr lang="en-US" sz="3200" b="1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/>
              <a:t>Technology</a:t>
            </a:r>
          </a:p>
          <a:p>
            <a:pPr>
              <a:lnSpc>
                <a:spcPct val="90000"/>
              </a:lnSpc>
            </a:pPr>
            <a:r>
              <a:rPr lang="en-US" sz="2400" b="1"/>
              <a:t>Sensitivity/ specificity</a:t>
            </a:r>
          </a:p>
          <a:p>
            <a:pPr>
              <a:lnSpc>
                <a:spcPct val="90000"/>
              </a:lnSpc>
            </a:pPr>
            <a:r>
              <a:rPr lang="en-US" sz="2400" b="1"/>
              <a:t>Regulatory approval </a:t>
            </a:r>
          </a:p>
          <a:p>
            <a:pPr>
              <a:lnSpc>
                <a:spcPct val="90000"/>
              </a:lnSpc>
            </a:pPr>
            <a:r>
              <a:rPr lang="en-US" sz="2400" b="1"/>
              <a:t>“Elective” versus “essential”</a:t>
            </a:r>
          </a:p>
          <a:p>
            <a:pPr>
              <a:lnSpc>
                <a:spcPct val="90000"/>
              </a:lnSpc>
            </a:pPr>
            <a:r>
              <a:rPr lang="en-US" sz="2400" b="1"/>
              <a:t>Intra-observer variability</a:t>
            </a:r>
          </a:p>
          <a:p>
            <a:pPr>
              <a:lnSpc>
                <a:spcPct val="90000"/>
              </a:lnSpc>
            </a:pPr>
            <a:r>
              <a:rPr lang="en-US" sz="2400" b="1"/>
              <a:t>Frequency of use</a:t>
            </a:r>
          </a:p>
          <a:p>
            <a:pPr>
              <a:lnSpc>
                <a:spcPct val="90000"/>
              </a:lnSpc>
            </a:pPr>
            <a:r>
              <a:rPr lang="en-US" sz="2400" b="1"/>
              <a:t>Radiation dose</a:t>
            </a:r>
          </a:p>
          <a:p>
            <a:pPr>
              <a:lnSpc>
                <a:spcPct val="90000"/>
              </a:lnSpc>
            </a:pPr>
            <a:r>
              <a:rPr lang="en-US" sz="2400" b="1"/>
              <a:t>Payment policy</a:t>
            </a:r>
          </a:p>
          <a:p>
            <a:pPr>
              <a:lnSpc>
                <a:spcPct val="90000"/>
              </a:lnSpc>
            </a:pPr>
            <a:r>
              <a:rPr lang="en-US" sz="2400" b="1"/>
              <a:t>Additive versus replacement</a:t>
            </a:r>
          </a:p>
          <a:p>
            <a:pPr>
              <a:lnSpc>
                <a:spcPct val="90000"/>
              </a:lnSpc>
            </a:pPr>
            <a:r>
              <a:rPr lang="en-US" sz="2400" b="1"/>
              <a:t>Adoption model</a:t>
            </a:r>
          </a:p>
          <a:p>
            <a:pPr>
              <a:lnSpc>
                <a:spcPct val="90000"/>
              </a:lnSpc>
            </a:pPr>
            <a:r>
              <a:rPr lang="en-US" sz="2400" b="1"/>
              <a:t>End-point selection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Transformative Periods and Events in Radiation Oncology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800" b="1"/>
              <a:t>	</a:t>
            </a:r>
            <a:r>
              <a:rPr lang="en-US" sz="2800" b="1" u="sng">
                <a:solidFill>
                  <a:srgbClr val="FFCC66"/>
                </a:solidFill>
              </a:rPr>
              <a:t>1900-1950</a:t>
            </a:r>
            <a:r>
              <a:rPr lang="en-US" sz="2800" b="1">
                <a:solidFill>
                  <a:srgbClr val="FFCC66"/>
                </a:solidFill>
              </a:rPr>
              <a:t>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FFCC66"/>
                </a:solidFill>
              </a:rPr>
              <a:t>The orthovoltage/ brachytherapy era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800" b="1">
              <a:solidFill>
                <a:srgbClr val="FFCC66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2400" b="1"/>
              <a:t>Emil Grubbe – 1896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Nobel Prize citation – 1901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Charles Leonard – 1903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WD Coolidge - 1922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Radiation biology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Dosimetry developments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Brachytherapy techniques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305800" cy="1630362"/>
          </a:xfrm>
        </p:spPr>
        <p:txBody>
          <a:bodyPr/>
          <a:lstStyle/>
          <a:p>
            <a:r>
              <a:rPr lang="en-US" sz="3600" b="1" u="sng"/>
              <a:t/>
            </a:r>
            <a:br>
              <a:rPr lang="en-US" sz="3600" b="1" u="sng"/>
            </a:br>
            <a:r>
              <a:rPr lang="en-US" sz="3600" b="1" u="sng">
                <a:solidFill>
                  <a:srgbClr val="FFCC66"/>
                </a:solidFill>
              </a:rPr>
              <a:t>1950-2000</a:t>
            </a:r>
            <a:br>
              <a:rPr lang="en-US" sz="3600" b="1" u="sng">
                <a:solidFill>
                  <a:srgbClr val="FFCC66"/>
                </a:solidFill>
              </a:rPr>
            </a:br>
            <a:r>
              <a:rPr lang="en-US" sz="3600" b="1">
                <a:solidFill>
                  <a:srgbClr val="FFCC66"/>
                </a:solidFill>
              </a:rPr>
              <a:t>The supervoltage/ computer/ 3-D era</a:t>
            </a:r>
            <a:br>
              <a:rPr lang="en-US" sz="3600" b="1">
                <a:solidFill>
                  <a:srgbClr val="FFCC66"/>
                </a:solidFill>
              </a:rPr>
            </a:br>
            <a:endParaRPr lang="en-US" sz="3600" b="1">
              <a:solidFill>
                <a:srgbClr val="FFCC66"/>
              </a:solidFill>
            </a:endParaRP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endParaRPr lang="en-US" b="1"/>
          </a:p>
          <a:p>
            <a:pPr lvl="1">
              <a:lnSpc>
                <a:spcPct val="90000"/>
              </a:lnSpc>
            </a:pPr>
            <a:r>
              <a:rPr lang="en-US" b="1"/>
              <a:t>Education and training</a:t>
            </a:r>
          </a:p>
          <a:p>
            <a:pPr lvl="1">
              <a:lnSpc>
                <a:spcPct val="90000"/>
              </a:lnSpc>
            </a:pPr>
            <a:r>
              <a:rPr lang="en-US" b="1"/>
              <a:t>Dose escalation</a:t>
            </a:r>
          </a:p>
          <a:p>
            <a:pPr lvl="1">
              <a:lnSpc>
                <a:spcPct val="90000"/>
              </a:lnSpc>
            </a:pPr>
            <a:r>
              <a:rPr lang="en-US" b="1"/>
              <a:t>Field size increases</a:t>
            </a:r>
          </a:p>
          <a:p>
            <a:pPr lvl="1">
              <a:lnSpc>
                <a:spcPct val="90000"/>
              </a:lnSpc>
            </a:pPr>
            <a:r>
              <a:rPr lang="en-US" b="1"/>
              <a:t>Expanded indications</a:t>
            </a:r>
          </a:p>
          <a:p>
            <a:pPr lvl="1">
              <a:lnSpc>
                <a:spcPct val="90000"/>
              </a:lnSpc>
            </a:pPr>
            <a:r>
              <a:rPr lang="en-US" b="1"/>
              <a:t>Multi-modality therapy</a:t>
            </a:r>
          </a:p>
          <a:p>
            <a:pPr lvl="1">
              <a:lnSpc>
                <a:spcPct val="90000"/>
              </a:lnSpc>
            </a:pPr>
            <a:r>
              <a:rPr lang="en-US" b="1"/>
              <a:t>Computer-assisted planning</a:t>
            </a:r>
          </a:p>
          <a:p>
            <a:pPr lvl="1">
              <a:lnSpc>
                <a:spcPct val="90000"/>
              </a:lnSpc>
            </a:pPr>
            <a:r>
              <a:rPr lang="en-US" b="1"/>
              <a:t>Planning and delivery refinements</a:t>
            </a:r>
          </a:p>
          <a:p>
            <a:pPr lvl="1">
              <a:lnSpc>
                <a:spcPct val="90000"/>
              </a:lnSpc>
            </a:pPr>
            <a:r>
              <a:rPr lang="en-US" b="1"/>
              <a:t>1980 and 1989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 b="1"/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229600" cy="533400"/>
          </a:xfrm>
          <a:noFill/>
          <a:ln/>
        </p:spPr>
        <p:txBody>
          <a:bodyPr lIns="90487" tIns="44450" rIns="90487" bIns="44450"/>
          <a:lstStyle/>
          <a:p>
            <a:r>
              <a:rPr lang="en-US">
                <a:cs typeface="Times New Roman" pitchFamily="18" charset="0"/>
              </a:rPr>
              <a:t>Evolution of Radiation Therapy</a:t>
            </a:r>
            <a:endParaRPr lang="en-US" sz="4000" i="1">
              <a:cs typeface="Times New Roman" pitchFamily="18" charset="0"/>
            </a:endParaRPr>
          </a:p>
        </p:txBody>
      </p:sp>
      <p:sp>
        <p:nvSpPr>
          <p:cNvPr id="196611" name="Line 3"/>
          <p:cNvSpPr>
            <a:spLocks noChangeShapeType="1"/>
          </p:cNvSpPr>
          <p:nvPr/>
        </p:nvSpPr>
        <p:spPr bwMode="auto">
          <a:xfrm>
            <a:off x="381000" y="838200"/>
            <a:ext cx="8467725" cy="0"/>
          </a:xfrm>
          <a:prstGeom prst="line">
            <a:avLst/>
          </a:prstGeom>
          <a:noFill/>
          <a:ln w="38100">
            <a:solidFill>
              <a:srgbClr val="FFF90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96617" name="Picture 9" descr="Evolution of RT_2D Sim Prost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447800"/>
            <a:ext cx="2084388" cy="2209800"/>
          </a:xfrm>
          <a:prstGeom prst="rect">
            <a:avLst/>
          </a:prstGeom>
          <a:noFill/>
        </p:spPr>
      </p:pic>
      <p:sp>
        <p:nvSpPr>
          <p:cNvPr id="196618" name="Text Box 10"/>
          <p:cNvSpPr txBox="1">
            <a:spLocks noChangeArrowheads="1"/>
          </p:cNvSpPr>
          <p:nvPr/>
        </p:nvSpPr>
        <p:spPr bwMode="auto">
          <a:xfrm>
            <a:off x="0" y="914400"/>
            <a:ext cx="7010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u="sng">
                <a:solidFill>
                  <a:schemeClr val="tx2"/>
                </a:solidFill>
              </a:rPr>
              <a:t>2DRT (Conventional RT): 1950’s – late 1980’s</a:t>
            </a:r>
          </a:p>
        </p:txBody>
      </p:sp>
      <p:sp>
        <p:nvSpPr>
          <p:cNvPr id="196619" name="Text Box 11"/>
          <p:cNvSpPr txBox="1">
            <a:spLocks noChangeArrowheads="1"/>
          </p:cNvSpPr>
          <p:nvPr/>
        </p:nvSpPr>
        <p:spPr bwMode="auto">
          <a:xfrm>
            <a:off x="0" y="1371600"/>
            <a:ext cx="2514600" cy="2282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4625" indent="-174625" eaLnBrk="0" hangingPunct="0">
              <a:buFontTx/>
              <a:buChar char="•"/>
            </a:pPr>
            <a:r>
              <a:rPr lang="en-US" sz="2400"/>
              <a:t>Blocked fields</a:t>
            </a:r>
          </a:p>
          <a:p>
            <a:pPr marL="174625" indent="-174625" eaLnBrk="0" hangingPunct="0">
              <a:buFontTx/>
              <a:buChar char="•"/>
            </a:pPr>
            <a:r>
              <a:rPr lang="en-US" sz="2400"/>
              <a:t>2D planning</a:t>
            </a:r>
          </a:p>
          <a:p>
            <a:pPr marL="174625" indent="-174625" eaLnBrk="0" hangingPunct="0">
              <a:buFontTx/>
              <a:buChar char="•"/>
            </a:pPr>
            <a:r>
              <a:rPr lang="en-US" sz="2400"/>
              <a:t>Relatively large vol. of normal tissue irradiated</a:t>
            </a:r>
          </a:p>
        </p:txBody>
      </p:sp>
      <p:pic>
        <p:nvPicPr>
          <p:cNvPr id="196620" name="Picture 12" descr="Evolution of RT-Conv 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447800"/>
            <a:ext cx="2387600" cy="2189163"/>
          </a:xfrm>
          <a:prstGeom prst="rect">
            <a:avLst/>
          </a:prstGeom>
          <a:noFill/>
        </p:spPr>
      </p:pic>
      <p:sp>
        <p:nvSpPr>
          <p:cNvPr id="196621" name="Text Box 13"/>
          <p:cNvSpPr txBox="1">
            <a:spLocks noChangeArrowheads="1"/>
          </p:cNvSpPr>
          <p:nvPr/>
        </p:nvSpPr>
        <p:spPr bwMode="auto">
          <a:xfrm>
            <a:off x="0" y="3733800"/>
            <a:ext cx="7010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u="sng">
                <a:solidFill>
                  <a:schemeClr val="tx2"/>
                </a:solidFill>
              </a:rPr>
              <a:t>3DCRT (Conformal RT): late 1980’s – 2000</a:t>
            </a:r>
            <a:r>
              <a:rPr lang="en-US" sz="2400"/>
              <a:t> </a:t>
            </a:r>
          </a:p>
        </p:txBody>
      </p:sp>
      <p:sp>
        <p:nvSpPr>
          <p:cNvPr id="196622" name="Text Box 14"/>
          <p:cNvSpPr txBox="1">
            <a:spLocks noChangeArrowheads="1"/>
          </p:cNvSpPr>
          <p:nvPr/>
        </p:nvSpPr>
        <p:spPr bwMode="auto">
          <a:xfrm>
            <a:off x="0" y="4038600"/>
            <a:ext cx="7315200" cy="1187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4625" indent="-174625" eaLnBrk="0" hangingPunct="0">
              <a:buFontTx/>
              <a:buChar char="•"/>
            </a:pPr>
            <a:r>
              <a:rPr lang="en-US" sz="2400"/>
              <a:t>Imaged-based Volumes</a:t>
            </a:r>
          </a:p>
          <a:p>
            <a:pPr marL="174625" indent="-174625" eaLnBrk="0" hangingPunct="0">
              <a:buFontTx/>
              <a:buChar char="•"/>
            </a:pPr>
            <a:r>
              <a:rPr lang="en-US" sz="2400"/>
              <a:t>3D planning to conform dose to Target Volume </a:t>
            </a:r>
          </a:p>
          <a:p>
            <a:pPr marL="174625" indent="-174625" eaLnBrk="0" hangingPunct="0">
              <a:buFontTx/>
              <a:buChar char="•"/>
            </a:pPr>
            <a:r>
              <a:rPr lang="en-US" sz="2400"/>
              <a:t>Spare normal tissue</a:t>
            </a:r>
          </a:p>
        </p:txBody>
      </p:sp>
      <p:pic>
        <p:nvPicPr>
          <p:cNvPr id="196623" name="Picture 15" descr="Evolution of RT-Prostate C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4846638"/>
            <a:ext cx="3136900" cy="2011362"/>
          </a:xfrm>
          <a:prstGeom prst="rect">
            <a:avLst/>
          </a:prstGeom>
          <a:noFill/>
        </p:spPr>
      </p:pic>
      <p:pic>
        <p:nvPicPr>
          <p:cNvPr id="196624" name="Picture 16" descr="Evolution of RT-3DCR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4810125"/>
            <a:ext cx="2200275" cy="20478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Disclosures and Disclaimers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/>
          </a:p>
          <a:p>
            <a:pPr algn="ctr"/>
            <a:r>
              <a:rPr lang="en-US" b="1"/>
              <a:t>No commercial conflicts</a:t>
            </a:r>
          </a:p>
          <a:p>
            <a:pPr algn="ctr"/>
            <a:r>
              <a:rPr lang="en-US" b="1"/>
              <a:t>Not an ASTRO spokesperson</a:t>
            </a:r>
          </a:p>
          <a:p>
            <a:pPr algn="ctr"/>
            <a:r>
              <a:rPr lang="en-US" b="1"/>
              <a:t>Not an FDA spokesperson</a:t>
            </a:r>
          </a:p>
          <a:p>
            <a:pPr algn="ctr"/>
            <a:r>
              <a:rPr lang="en-US" b="1"/>
              <a:t>Not an ABR spokesperson</a:t>
            </a:r>
          </a:p>
          <a:p>
            <a:pPr algn="ctr"/>
            <a:r>
              <a:rPr lang="en-US" b="1"/>
              <a:t>Not a Luddite</a:t>
            </a:r>
          </a:p>
          <a:p>
            <a:pPr algn="ctr"/>
            <a:r>
              <a:rPr lang="en-US" b="1"/>
              <a:t>Not a Socialist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u="sng">
                <a:solidFill>
                  <a:srgbClr val="FFCC66"/>
                </a:solidFill>
              </a:rPr>
              <a:t>2000-and beyond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ctr">
              <a:buFontTx/>
              <a:buNone/>
            </a:pPr>
            <a:endParaRPr lang="en-US" b="1"/>
          </a:p>
          <a:p>
            <a:pPr marL="609600" indent="-609600"/>
            <a:r>
              <a:rPr lang="en-US" b="1"/>
              <a:t>Image-guided radiation therapy (IGRT)?</a:t>
            </a:r>
          </a:p>
          <a:p>
            <a:pPr marL="609600" indent="-609600"/>
            <a:r>
              <a:rPr lang="en-US" b="1"/>
              <a:t>Adaptive radiation therapy (ART) ? </a:t>
            </a:r>
          </a:p>
          <a:p>
            <a:pPr marL="609600" indent="-609600"/>
            <a:r>
              <a:rPr lang="en-US" b="1" i="1"/>
              <a:t>Particle beam radiation therapy (PBRT) ?</a:t>
            </a:r>
          </a:p>
          <a:p>
            <a:pPr marL="609600" indent="-609600"/>
            <a:r>
              <a:rPr lang="en-US" b="1" i="1"/>
              <a:t>Dose painting ?</a:t>
            </a:r>
          </a:p>
          <a:p>
            <a:pPr marL="609600" indent="-609600"/>
            <a:r>
              <a:rPr lang="en-US" b="1" i="1"/>
              <a:t>Gene-related interventions ?</a:t>
            </a:r>
          </a:p>
          <a:p>
            <a:pPr marL="609600" indent="-609600"/>
            <a:endParaRPr lang="en-US" b="1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ChangeArrowheads="1"/>
          </p:cNvSpPr>
          <p:nvPr/>
        </p:nvSpPr>
        <p:spPr bwMode="auto">
          <a:xfrm>
            <a:off x="457200" y="0"/>
            <a:ext cx="830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>
                <a:solidFill>
                  <a:schemeClr val="tx2"/>
                </a:solidFill>
                <a:cs typeface="Times New Roman" pitchFamily="18" charset="0"/>
              </a:rPr>
              <a:t/>
            </a:r>
            <a:br>
              <a:rPr lang="en-US">
                <a:solidFill>
                  <a:schemeClr val="tx2"/>
                </a:solidFill>
                <a:cs typeface="Times New Roman" pitchFamily="18" charset="0"/>
              </a:rPr>
            </a:br>
            <a:r>
              <a:rPr lang="en-US">
                <a:solidFill>
                  <a:schemeClr val="tx2"/>
                </a:solidFill>
                <a:cs typeface="Times New Roman" pitchFamily="18" charset="0"/>
              </a:rPr>
              <a:t>Evolution of Radiation Therapy</a:t>
            </a:r>
            <a:br>
              <a:rPr lang="en-US">
                <a:solidFill>
                  <a:schemeClr val="tx2"/>
                </a:solidFill>
                <a:cs typeface="Times New Roman" pitchFamily="18" charset="0"/>
              </a:rPr>
            </a:br>
            <a:r>
              <a:rPr lang="en-US" sz="2800">
                <a:solidFill>
                  <a:schemeClr val="tx2"/>
                </a:solidFill>
                <a:cs typeface="Times New Roman" pitchFamily="18" charset="0"/>
              </a:rPr>
              <a:t>Physics-Biology Stage of Development</a:t>
            </a:r>
          </a:p>
        </p:txBody>
      </p:sp>
      <p:sp>
        <p:nvSpPr>
          <p:cNvPr id="198659" name="Line 3"/>
          <p:cNvSpPr>
            <a:spLocks noChangeShapeType="1"/>
          </p:cNvSpPr>
          <p:nvPr/>
        </p:nvSpPr>
        <p:spPr bwMode="auto">
          <a:xfrm>
            <a:off x="381000" y="1524000"/>
            <a:ext cx="8467725" cy="0"/>
          </a:xfrm>
          <a:prstGeom prst="line">
            <a:avLst/>
          </a:prstGeom>
          <a:noFill/>
          <a:ln w="38100">
            <a:solidFill>
              <a:srgbClr val="FFF90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98660" name="Group 4"/>
          <p:cNvGrpSpPr>
            <a:grpSpLocks/>
          </p:cNvGrpSpPr>
          <p:nvPr/>
        </p:nvGrpSpPr>
        <p:grpSpPr bwMode="auto">
          <a:xfrm>
            <a:off x="1371600" y="1752600"/>
            <a:ext cx="6781800" cy="4114800"/>
            <a:chOff x="864" y="1104"/>
            <a:chExt cx="4272" cy="2592"/>
          </a:xfrm>
        </p:grpSpPr>
        <p:sp>
          <p:nvSpPr>
            <p:cNvPr id="198661" name="Rectangle 5"/>
            <p:cNvSpPr>
              <a:spLocks noChangeArrowheads="1"/>
            </p:cNvSpPr>
            <p:nvPr/>
          </p:nvSpPr>
          <p:spPr bwMode="auto">
            <a:xfrm>
              <a:off x="864" y="1104"/>
              <a:ext cx="4272" cy="2592"/>
            </a:xfrm>
            <a:prstGeom prst="rect">
              <a:avLst/>
            </a:prstGeom>
            <a:solidFill>
              <a:srgbClr val="00100E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662" name="Text Box 6"/>
            <p:cNvSpPr txBox="1">
              <a:spLocks noChangeArrowheads="1"/>
            </p:cNvSpPr>
            <p:nvPr/>
          </p:nvSpPr>
          <p:spPr bwMode="auto">
            <a:xfrm>
              <a:off x="2256" y="3264"/>
              <a:ext cx="201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b="0"/>
                <a:t>Stage of Development</a:t>
              </a:r>
            </a:p>
          </p:txBody>
        </p:sp>
        <p:sp>
          <p:nvSpPr>
            <p:cNvPr id="198663" name="Line 7"/>
            <p:cNvSpPr>
              <a:spLocks noChangeShapeType="1"/>
            </p:cNvSpPr>
            <p:nvPr/>
          </p:nvSpPr>
          <p:spPr bwMode="auto">
            <a:xfrm flipH="1">
              <a:off x="1626" y="1440"/>
              <a:ext cx="6" cy="174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8664" name="Line 8"/>
            <p:cNvSpPr>
              <a:spLocks noChangeShapeType="1"/>
            </p:cNvSpPr>
            <p:nvPr/>
          </p:nvSpPr>
          <p:spPr bwMode="auto">
            <a:xfrm>
              <a:off x="1632" y="3168"/>
              <a:ext cx="3120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8665" name="Freeform 9"/>
            <p:cNvSpPr>
              <a:spLocks/>
            </p:cNvSpPr>
            <p:nvPr/>
          </p:nvSpPr>
          <p:spPr bwMode="auto">
            <a:xfrm>
              <a:off x="1632" y="1680"/>
              <a:ext cx="2736" cy="1488"/>
            </a:xfrm>
            <a:custGeom>
              <a:avLst/>
              <a:gdLst/>
              <a:ahLst/>
              <a:cxnLst>
                <a:cxn ang="0">
                  <a:pos x="0" y="1392"/>
                </a:cxn>
                <a:cxn ang="0">
                  <a:pos x="480" y="624"/>
                </a:cxn>
                <a:cxn ang="0">
                  <a:pos x="1152" y="192"/>
                </a:cxn>
                <a:cxn ang="0">
                  <a:pos x="2160" y="0"/>
                </a:cxn>
              </a:cxnLst>
              <a:rect l="0" t="0" r="r" b="b"/>
              <a:pathLst>
                <a:path w="2160" h="1392">
                  <a:moveTo>
                    <a:pt x="0" y="1392"/>
                  </a:moveTo>
                  <a:cubicBezTo>
                    <a:pt x="144" y="1108"/>
                    <a:pt x="288" y="824"/>
                    <a:pt x="480" y="624"/>
                  </a:cubicBezTo>
                  <a:cubicBezTo>
                    <a:pt x="672" y="424"/>
                    <a:pt x="872" y="296"/>
                    <a:pt x="1152" y="192"/>
                  </a:cubicBezTo>
                  <a:cubicBezTo>
                    <a:pt x="1432" y="88"/>
                    <a:pt x="1992" y="32"/>
                    <a:pt x="2160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8666" name="Text Box 10"/>
            <p:cNvSpPr txBox="1">
              <a:spLocks noChangeArrowheads="1"/>
            </p:cNvSpPr>
            <p:nvPr/>
          </p:nvSpPr>
          <p:spPr bwMode="auto">
            <a:xfrm rot="16200000">
              <a:off x="557" y="2083"/>
              <a:ext cx="1419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 b="0"/>
                <a:t>Contribution to </a:t>
              </a:r>
            </a:p>
            <a:p>
              <a:pPr algn="ctr"/>
              <a:r>
                <a:rPr lang="en-US" sz="2400" b="0"/>
                <a:t>Patient Care</a:t>
              </a:r>
            </a:p>
          </p:txBody>
        </p:sp>
        <p:sp>
          <p:nvSpPr>
            <p:cNvPr id="198667" name="Line 11"/>
            <p:cNvSpPr>
              <a:spLocks noChangeShapeType="1"/>
            </p:cNvSpPr>
            <p:nvPr/>
          </p:nvSpPr>
          <p:spPr bwMode="auto">
            <a:xfrm>
              <a:off x="1776" y="2256"/>
              <a:ext cx="0" cy="480"/>
            </a:xfrm>
            <a:prstGeom prst="line">
              <a:avLst/>
            </a:prstGeom>
            <a:noFill/>
            <a:ln w="76200">
              <a:solidFill>
                <a:srgbClr val="C9FFA3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8668" name="Line 12"/>
            <p:cNvSpPr>
              <a:spLocks noChangeShapeType="1"/>
            </p:cNvSpPr>
            <p:nvPr/>
          </p:nvSpPr>
          <p:spPr bwMode="auto">
            <a:xfrm flipH="1" flipV="1">
              <a:off x="3360" y="2112"/>
              <a:ext cx="240" cy="432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8669" name="Text Box 13"/>
            <p:cNvSpPr txBox="1">
              <a:spLocks noChangeArrowheads="1"/>
            </p:cNvSpPr>
            <p:nvPr/>
          </p:nvSpPr>
          <p:spPr bwMode="auto">
            <a:xfrm>
              <a:off x="3333" y="2501"/>
              <a:ext cx="146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b="0">
                  <a:solidFill>
                    <a:schemeClr val="tx2"/>
                  </a:solidFill>
                </a:rPr>
                <a:t>Physics Today</a:t>
              </a:r>
            </a:p>
          </p:txBody>
        </p:sp>
        <p:sp>
          <p:nvSpPr>
            <p:cNvPr id="198670" name="Text Box 14"/>
            <p:cNvSpPr txBox="1">
              <a:spLocks noChangeArrowheads="1"/>
            </p:cNvSpPr>
            <p:nvPr/>
          </p:nvSpPr>
          <p:spPr bwMode="auto">
            <a:xfrm rot="20760022">
              <a:off x="1665" y="1754"/>
              <a:ext cx="133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b="0">
                  <a:solidFill>
                    <a:srgbClr val="C9FFA3"/>
                  </a:solidFill>
                </a:rPr>
                <a:t>Biology Today</a:t>
              </a:r>
            </a:p>
          </p:txBody>
        </p:sp>
        <p:sp>
          <p:nvSpPr>
            <p:cNvPr id="198671" name="Text Box 15"/>
            <p:cNvSpPr txBox="1">
              <a:spLocks noChangeArrowheads="1"/>
            </p:cNvSpPr>
            <p:nvPr/>
          </p:nvSpPr>
          <p:spPr bwMode="auto">
            <a:xfrm>
              <a:off x="3024" y="1920"/>
              <a:ext cx="4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0"/>
                <a:t>IGRT</a:t>
              </a:r>
            </a:p>
          </p:txBody>
        </p:sp>
        <p:sp>
          <p:nvSpPr>
            <p:cNvPr id="198672" name="Text Box 16"/>
            <p:cNvSpPr txBox="1">
              <a:spLocks noChangeArrowheads="1"/>
            </p:cNvSpPr>
            <p:nvPr/>
          </p:nvSpPr>
          <p:spPr bwMode="auto">
            <a:xfrm>
              <a:off x="2592" y="2064"/>
              <a:ext cx="46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0"/>
                <a:t>IMRT</a:t>
              </a:r>
            </a:p>
          </p:txBody>
        </p:sp>
        <p:sp>
          <p:nvSpPr>
            <p:cNvPr id="198673" name="Text Box 17"/>
            <p:cNvSpPr txBox="1">
              <a:spLocks noChangeArrowheads="1"/>
            </p:cNvSpPr>
            <p:nvPr/>
          </p:nvSpPr>
          <p:spPr bwMode="auto">
            <a:xfrm>
              <a:off x="2016" y="2544"/>
              <a:ext cx="9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0"/>
                <a:t>Megavoltage</a:t>
              </a:r>
            </a:p>
          </p:txBody>
        </p:sp>
        <p:sp>
          <p:nvSpPr>
            <p:cNvPr id="198674" name="Text Box 18"/>
            <p:cNvSpPr txBox="1">
              <a:spLocks noChangeArrowheads="1"/>
            </p:cNvSpPr>
            <p:nvPr/>
          </p:nvSpPr>
          <p:spPr bwMode="auto">
            <a:xfrm>
              <a:off x="1824" y="2784"/>
              <a:ext cx="9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0"/>
                <a:t>Orthovoltage</a:t>
              </a:r>
            </a:p>
          </p:txBody>
        </p:sp>
        <p:sp>
          <p:nvSpPr>
            <p:cNvPr id="198675" name="Text Box 19"/>
            <p:cNvSpPr txBox="1">
              <a:spLocks noChangeArrowheads="1"/>
            </p:cNvSpPr>
            <p:nvPr/>
          </p:nvSpPr>
          <p:spPr bwMode="auto">
            <a:xfrm>
              <a:off x="2208" y="2304"/>
              <a:ext cx="5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800" b="0"/>
                <a:t>3DCRT</a:t>
              </a:r>
            </a:p>
          </p:txBody>
        </p:sp>
        <p:sp>
          <p:nvSpPr>
            <p:cNvPr id="198676" name="Text Box 20"/>
            <p:cNvSpPr txBox="1">
              <a:spLocks noChangeArrowheads="1"/>
            </p:cNvSpPr>
            <p:nvPr/>
          </p:nvSpPr>
          <p:spPr bwMode="auto">
            <a:xfrm>
              <a:off x="3456" y="1824"/>
              <a:ext cx="6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0"/>
                <a:t>Protons</a:t>
              </a:r>
            </a:p>
          </p:txBody>
        </p:sp>
        <p:sp>
          <p:nvSpPr>
            <p:cNvPr id="198677" name="Text Box 21"/>
            <p:cNvSpPr txBox="1">
              <a:spLocks noChangeArrowheads="1"/>
            </p:cNvSpPr>
            <p:nvPr/>
          </p:nvSpPr>
          <p:spPr bwMode="auto">
            <a:xfrm>
              <a:off x="4032" y="1680"/>
              <a:ext cx="8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0"/>
                <a:t>Heavy Ions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Image-Guided Radiation Therapy (IGRT)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US" b="1" u="sng"/>
              <a:t>A new paradigm in patient care?</a:t>
            </a:r>
          </a:p>
          <a:p>
            <a:pPr algn="ctr">
              <a:buFontTx/>
              <a:buNone/>
            </a:pPr>
            <a:endParaRPr lang="en-US" b="1" u="sng"/>
          </a:p>
          <a:p>
            <a:pPr>
              <a:buFontTx/>
              <a:buNone/>
            </a:pPr>
            <a:r>
              <a:rPr lang="en-US" b="1"/>
              <a:t>1895 – X-rays reported</a:t>
            </a:r>
          </a:p>
          <a:p>
            <a:pPr>
              <a:buFontTx/>
              <a:buNone/>
            </a:pPr>
            <a:r>
              <a:rPr lang="en-US" b="1"/>
              <a:t>1896 – First clinically useful images</a:t>
            </a:r>
          </a:p>
          <a:p>
            <a:pPr>
              <a:buFontTx/>
              <a:buNone/>
            </a:pPr>
            <a:r>
              <a:rPr lang="en-US" b="1"/>
              <a:t>1970s – CT scanning</a:t>
            </a:r>
          </a:p>
          <a:p>
            <a:pPr>
              <a:buFontTx/>
              <a:buNone/>
            </a:pPr>
            <a:r>
              <a:rPr lang="en-US" b="1"/>
              <a:t>1980s – MLCs/ 3D conformal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Imaging in Radiation Oncology  </a:t>
            </a:r>
            <a:br>
              <a:rPr lang="en-US" sz="3200" b="1"/>
            </a:br>
            <a:r>
              <a:rPr lang="en-US" sz="3200" b="1"/>
              <a:t>Treatment Planning and Delivery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solidFill>
                  <a:srgbClr val="FFCC66"/>
                </a:solidFill>
              </a:rPr>
              <a:t>Mechanical uncertainties</a:t>
            </a:r>
          </a:p>
          <a:p>
            <a:pPr lvl="1"/>
            <a:r>
              <a:rPr lang="en-US" b="1"/>
              <a:t>Alignment systems</a:t>
            </a:r>
          </a:p>
          <a:p>
            <a:pPr lvl="1"/>
            <a:r>
              <a:rPr lang="en-US" b="1"/>
              <a:t>Beam-shaping systems</a:t>
            </a:r>
          </a:p>
          <a:p>
            <a:r>
              <a:rPr lang="en-US" b="1">
                <a:solidFill>
                  <a:srgbClr val="FFCC66"/>
                </a:solidFill>
              </a:rPr>
              <a:t>Patient-related uncertainties</a:t>
            </a:r>
          </a:p>
          <a:p>
            <a:pPr lvl="1"/>
            <a:r>
              <a:rPr lang="en-US" b="1"/>
              <a:t>Organ motion</a:t>
            </a:r>
          </a:p>
          <a:p>
            <a:pPr lvl="1"/>
            <a:r>
              <a:rPr lang="en-US" b="1"/>
              <a:t>Skin marks</a:t>
            </a:r>
          </a:p>
          <a:p>
            <a:pPr lvl="1"/>
            <a:r>
              <a:rPr lang="en-US" b="1"/>
              <a:t>Repositioning</a:t>
            </a:r>
          </a:p>
          <a:p>
            <a:pPr lvl="1"/>
            <a:r>
              <a:rPr lang="en-US" b="1"/>
              <a:t>Patient movement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Inter-fraction and Intra-fraction Organ Motion</a:t>
            </a:r>
          </a:p>
        </p:txBody>
      </p:sp>
      <p:pic>
        <p:nvPicPr>
          <p:cNvPr id="161795" name="Picture 3"/>
          <p:cNvPicPr>
            <a:picLocks noChangeAspect="1" noChangeArrowheads="1"/>
          </p:cNvPicPr>
          <p:nvPr/>
        </p:nvPicPr>
        <p:blipFill>
          <a:blip r:embed="rId2"/>
          <a:srcRect l="32500" t="33000" r="28751" b="17999"/>
          <a:stretch>
            <a:fillRect/>
          </a:stretch>
        </p:blipFill>
        <p:spPr bwMode="auto">
          <a:xfrm>
            <a:off x="1600200" y="1524000"/>
            <a:ext cx="6096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3600" b="1"/>
              <a:t>Definitions of the “New” Paradigm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b="1">
                <a:solidFill>
                  <a:srgbClr val="FFCC66"/>
                </a:solidFill>
              </a:rPr>
              <a:t>Image-Guided Radiation Therapy (IGRT)</a:t>
            </a:r>
          </a:p>
          <a:p>
            <a:pPr>
              <a:buFontTx/>
              <a:buNone/>
            </a:pPr>
            <a:r>
              <a:rPr lang="en-US" b="1"/>
              <a:t>	</a:t>
            </a:r>
            <a:r>
              <a:rPr lang="en-US" sz="2400" b="1" i="1"/>
              <a:t>Process of frequent 2-D, 3-D, and/or 4-D imaging during a course of radiation treatment, used to direct radiation therapy utilizing the imaging coordinates of the actual radiation treatment plan.</a:t>
            </a:r>
          </a:p>
          <a:p>
            <a:r>
              <a:rPr lang="en-US" b="1">
                <a:solidFill>
                  <a:srgbClr val="FFCC66"/>
                </a:solidFill>
              </a:rPr>
              <a:t>Adaptive Radiation Therapy (ART)</a:t>
            </a:r>
          </a:p>
          <a:p>
            <a:pPr>
              <a:buFontTx/>
              <a:buNone/>
            </a:pPr>
            <a:r>
              <a:rPr lang="en-US" b="1"/>
              <a:t>	</a:t>
            </a:r>
            <a:r>
              <a:rPr lang="en-US" sz="2400" b="1" i="1"/>
              <a:t>Process intended to improve radiation treatment by systematically monitoring patient/treatment variations and incorporating them to re-optimize the treatment plan during a course of treatment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Image-Guided Radiation Therapy</a:t>
            </a:r>
            <a:r>
              <a:rPr lang="en-US" sz="3200"/>
              <a:t/>
            </a:r>
            <a:br>
              <a:rPr lang="en-US" sz="3200"/>
            </a:br>
            <a:r>
              <a:rPr lang="en-US" sz="3200" b="1"/>
              <a:t>Literature Penetration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PubMed Search: 7/31/09</a:t>
            </a:r>
          </a:p>
          <a:p>
            <a:r>
              <a:rPr lang="en-US" b="1"/>
              <a:t>Search Parameters</a:t>
            </a:r>
          </a:p>
          <a:p>
            <a:pPr lvl="1"/>
            <a:r>
              <a:rPr lang="en-US" b="1"/>
              <a:t>Key words: Image-guided radiation therapy</a:t>
            </a:r>
          </a:p>
          <a:p>
            <a:pPr lvl="1"/>
            <a:r>
              <a:rPr lang="en-US" b="1"/>
              <a:t>English language</a:t>
            </a:r>
          </a:p>
          <a:p>
            <a:r>
              <a:rPr lang="en-US" b="1"/>
              <a:t>Search Results</a:t>
            </a:r>
          </a:p>
          <a:p>
            <a:pPr lvl="1"/>
            <a:r>
              <a:rPr lang="en-US" b="1"/>
              <a:t>1/1/98 - 12/31/03:  156 citations</a:t>
            </a:r>
          </a:p>
          <a:p>
            <a:pPr lvl="1"/>
            <a:r>
              <a:rPr lang="en-US" b="1"/>
              <a:t>1/1/04 - 7/31/09:    762 citations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Treatment Planning</a:t>
            </a:r>
            <a:br>
              <a:rPr lang="en-US" sz="3200" b="1"/>
            </a:br>
            <a:r>
              <a:rPr lang="en-US" sz="3200" b="1"/>
              <a:t>Imaging Elements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>
                <a:solidFill>
                  <a:srgbClr val="FFCC66"/>
                </a:solidFill>
              </a:rPr>
              <a:t>Gross Tumor Volume (GTV)</a:t>
            </a:r>
            <a:r>
              <a:rPr lang="en-US" b="1"/>
              <a:t> – demonstrable tumor/ involved nodes</a:t>
            </a:r>
          </a:p>
          <a:p>
            <a:pPr>
              <a:lnSpc>
                <a:spcPct val="90000"/>
              </a:lnSpc>
            </a:pPr>
            <a:r>
              <a:rPr lang="en-US" b="1">
                <a:solidFill>
                  <a:srgbClr val="FFCC66"/>
                </a:solidFill>
              </a:rPr>
              <a:t>Clinical Target Volume (CTV)</a:t>
            </a:r>
            <a:r>
              <a:rPr lang="en-US" b="1"/>
              <a:t> – GTV + subclinical disease</a:t>
            </a:r>
          </a:p>
          <a:p>
            <a:pPr>
              <a:lnSpc>
                <a:spcPct val="90000"/>
              </a:lnSpc>
            </a:pPr>
            <a:r>
              <a:rPr lang="en-US" b="1">
                <a:solidFill>
                  <a:srgbClr val="FFCC66"/>
                </a:solidFill>
              </a:rPr>
              <a:t>Internal Target Volume (ITV)</a:t>
            </a:r>
            <a:r>
              <a:rPr lang="en-US" b="1"/>
              <a:t> – internal motion allowance</a:t>
            </a:r>
          </a:p>
          <a:p>
            <a:pPr>
              <a:lnSpc>
                <a:spcPct val="90000"/>
              </a:lnSpc>
            </a:pPr>
            <a:r>
              <a:rPr lang="en-US" b="1">
                <a:solidFill>
                  <a:srgbClr val="FFCC66"/>
                </a:solidFill>
              </a:rPr>
              <a:t>Planning Target Volume (PTV)</a:t>
            </a:r>
            <a:r>
              <a:rPr lang="en-US" b="1"/>
              <a:t> – CTV plus uncertainty margins</a:t>
            </a:r>
          </a:p>
          <a:p>
            <a:pPr>
              <a:lnSpc>
                <a:spcPct val="90000"/>
              </a:lnSpc>
            </a:pPr>
            <a:r>
              <a:rPr lang="en-US" b="1">
                <a:solidFill>
                  <a:srgbClr val="FFCC66"/>
                </a:solidFill>
              </a:rPr>
              <a:t>Biological Target Volume (BTV)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7" name="Rectangle 3"/>
          <p:cNvSpPr>
            <a:spLocks noGrp="1" noChangeArrowheads="1"/>
          </p:cNvSpPr>
          <p:nvPr>
            <p:ph type="title"/>
          </p:nvPr>
        </p:nvSpPr>
        <p:spPr>
          <a:xfrm>
            <a:off x="4457700" y="277813"/>
            <a:ext cx="273050" cy="608012"/>
          </a:xfrm>
          <a:noFill/>
          <a:ln/>
          <a:effectLst>
            <a:outerShdw dist="17961" dir="13500000" algn="ctr" rotWithShape="0">
              <a:schemeClr val="bg2"/>
            </a:outerShdw>
          </a:effectLst>
        </p:spPr>
        <p:txBody>
          <a:bodyPr wrap="none" lIns="71437" tIns="28575" rIns="71437" bIns="28575" anchor="t">
            <a:spAutoFit/>
          </a:bodyPr>
          <a:lstStyle/>
          <a:p>
            <a:pPr defTabSz="1033463">
              <a:lnSpc>
                <a:spcPct val="88000"/>
              </a:lnSpc>
            </a:pPr>
            <a:r>
              <a:rPr lang="en-US" sz="4900" i="1">
                <a:solidFill>
                  <a:srgbClr val="FAFD00"/>
                </a:solidFill>
                <a:latin typeface="Times" pitchFamily="18" charset="0"/>
              </a:rPr>
              <a:t> </a:t>
            </a:r>
          </a:p>
        </p:txBody>
      </p:sp>
      <p:sp>
        <p:nvSpPr>
          <p:cNvPr id="2007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5486400" cy="463550"/>
          </a:xfrm>
          <a:ln/>
        </p:spPr>
        <p:txBody>
          <a:bodyPr lIns="71437" tIns="28575" rIns="71437" bIns="28575">
            <a:spAutoFit/>
          </a:bodyPr>
          <a:lstStyle/>
          <a:p>
            <a:pPr marL="258763" indent="-258763" defTabSz="1033463">
              <a:lnSpc>
                <a:spcPct val="95000"/>
              </a:lnSpc>
              <a:spcBef>
                <a:spcPct val="0"/>
              </a:spcBef>
              <a:spcAft>
                <a:spcPct val="20000"/>
              </a:spcAft>
              <a:buFontTx/>
              <a:buNone/>
            </a:pPr>
            <a:endParaRPr lang="en-US" sz="2800">
              <a:solidFill>
                <a:schemeClr val="tx2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0709" name="Line 5"/>
          <p:cNvSpPr>
            <a:spLocks noChangeShapeType="1"/>
          </p:cNvSpPr>
          <p:nvPr/>
        </p:nvSpPr>
        <p:spPr bwMode="auto">
          <a:xfrm>
            <a:off x="304800" y="1143000"/>
            <a:ext cx="8467725" cy="0"/>
          </a:xfrm>
          <a:prstGeom prst="line">
            <a:avLst/>
          </a:prstGeom>
          <a:noFill/>
          <a:ln w="38100">
            <a:solidFill>
              <a:srgbClr val="FFF90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0711" name="Rectangle 7"/>
          <p:cNvSpPr>
            <a:spLocks noChangeArrowheads="1"/>
          </p:cNvSpPr>
          <p:nvPr/>
        </p:nvSpPr>
        <p:spPr bwMode="auto">
          <a:xfrm>
            <a:off x="0" y="152400"/>
            <a:ext cx="9144000" cy="83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Accurate Specification of Volumes</a:t>
            </a:r>
            <a:r>
              <a:rPr lang="en-US" sz="4000" b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200715" name="Picture 11" descr="PTV-ICRU62-revis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866900"/>
            <a:ext cx="5867400" cy="49911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838200"/>
          </a:xfrm>
        </p:spPr>
        <p:txBody>
          <a:bodyPr anchor="b"/>
          <a:lstStyle/>
          <a:p>
            <a:r>
              <a:rPr lang="en-US" sz="3600" b="1"/>
              <a:t>Brachytherapy Dose Calculations</a:t>
            </a:r>
          </a:p>
        </p:txBody>
      </p:sp>
      <p:pic>
        <p:nvPicPr>
          <p:cNvPr id="162819" name="Picture 3"/>
          <p:cNvPicPr>
            <a:picLocks noChangeAspect="1" noChangeArrowheads="1"/>
          </p:cNvPicPr>
          <p:nvPr/>
        </p:nvPicPr>
        <p:blipFill>
          <a:blip r:embed="rId2"/>
          <a:srcRect l="16875" t="11719" r="47501" b="41406"/>
          <a:stretch>
            <a:fillRect/>
          </a:stretch>
        </p:blipFill>
        <p:spPr bwMode="auto">
          <a:xfrm>
            <a:off x="2438400" y="1447800"/>
            <a:ext cx="4343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4572000" y="6553200"/>
            <a:ext cx="4572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000" b="0" dirty="0">
                <a:solidFill>
                  <a:srgbClr val="003E70"/>
                </a:solidFill>
                <a:latin typeface="+mn-lt"/>
              </a:rPr>
              <a:t>Magellan Health Services, Inc./National Imaging Associates, Inc.   |  </a:t>
            </a:r>
            <a:fld id="{A6379AE3-D2A2-4E57-A41F-D28FA35B495B}" type="slidenum">
              <a:rPr lang="en-US" sz="1000">
                <a:solidFill>
                  <a:srgbClr val="003E70"/>
                </a:solidFill>
                <a:latin typeface="+mn-lt"/>
              </a:rPr>
              <a:pPr algn="r" eaLnBrk="0" hangingPunct="0">
                <a:spcBef>
                  <a:spcPct val="50000"/>
                </a:spcBef>
                <a:defRPr/>
              </a:pPr>
              <a:t>29</a:t>
            </a:fld>
            <a:endParaRPr lang="en-US" sz="1000" b="0" dirty="0">
              <a:solidFill>
                <a:srgbClr val="003E70"/>
              </a:solidFill>
              <a:latin typeface="+mn-lt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Medicare Part B Share of Taxes</a:t>
            </a:r>
          </a:p>
        </p:txBody>
      </p:sp>
      <p:graphicFrame>
        <p:nvGraphicFramePr>
          <p:cNvPr id="186372" name="Object 4"/>
          <p:cNvGraphicFramePr>
            <a:graphicFrameLocks noChangeAspect="1"/>
          </p:cNvGraphicFramePr>
          <p:nvPr>
            <p:ph idx="1"/>
          </p:nvPr>
        </p:nvGraphicFramePr>
        <p:xfrm>
          <a:off x="1525588" y="1830388"/>
          <a:ext cx="6091237" cy="4064000"/>
        </p:xfrm>
        <a:graphic>
          <a:graphicData uri="http://schemas.openxmlformats.org/presentationml/2006/ole">
            <p:oleObj spid="_x0000_s186372" name="Chart" r:id="rId3" imgW="6096000" imgH="4067251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r>
              <a:rPr lang="en-US" sz="3600"/>
              <a:t> </a:t>
            </a:r>
            <a:r>
              <a:rPr lang="en-US" sz="3600" b="1"/>
              <a:t>3-DIMENSIONAL CONFORMAL</a:t>
            </a:r>
            <a:r>
              <a:rPr lang="en-US" sz="3600"/>
              <a:t> </a:t>
            </a:r>
            <a:br>
              <a:rPr lang="en-US" sz="3600"/>
            </a:br>
            <a:r>
              <a:rPr lang="en-US" sz="3600" b="1"/>
              <a:t>RADIATION THERAPY (3-D CRT)</a:t>
            </a:r>
          </a:p>
        </p:txBody>
      </p:sp>
      <p:pic>
        <p:nvPicPr>
          <p:cNvPr id="136195" name="Picture 3"/>
          <p:cNvPicPr>
            <a:picLocks noChangeAspect="1" noChangeArrowheads="1"/>
          </p:cNvPicPr>
          <p:nvPr/>
        </p:nvPicPr>
        <p:blipFill>
          <a:blip r:embed="rId2"/>
          <a:srcRect l="16875" t="14999" r="53751" b="41000"/>
          <a:stretch>
            <a:fillRect/>
          </a:stretch>
        </p:blipFill>
        <p:spPr bwMode="auto">
          <a:xfrm>
            <a:off x="2209800" y="1600200"/>
            <a:ext cx="4953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4572000" y="6553200"/>
            <a:ext cx="4572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000" b="0" dirty="0">
                <a:solidFill>
                  <a:srgbClr val="003E70"/>
                </a:solidFill>
                <a:latin typeface="+mn-lt"/>
              </a:rPr>
              <a:t>Magellan Health Services, Inc./National Imaging Associates, Inc.   |  </a:t>
            </a:r>
            <a:fld id="{3D39AFB7-5B04-4EB3-A022-82DC8889B7A3}" type="slidenum">
              <a:rPr lang="en-US" sz="1000">
                <a:solidFill>
                  <a:srgbClr val="003E70"/>
                </a:solidFill>
                <a:latin typeface="+mn-lt"/>
              </a:rPr>
              <a:pPr algn="r" eaLnBrk="0" hangingPunct="0">
                <a:spcBef>
                  <a:spcPct val="50000"/>
                </a:spcBef>
                <a:defRPr/>
              </a:pPr>
              <a:t>30</a:t>
            </a:fld>
            <a:endParaRPr lang="en-US" sz="1000" b="0" dirty="0">
              <a:solidFill>
                <a:srgbClr val="003E7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r>
              <a:rPr lang="en-US" sz="3600"/>
              <a:t> </a:t>
            </a:r>
            <a:r>
              <a:rPr lang="en-US" sz="3600" b="1"/>
              <a:t>INTENSITY-MODULATED </a:t>
            </a:r>
            <a:br>
              <a:rPr lang="en-US" sz="3600" b="1"/>
            </a:br>
            <a:r>
              <a:rPr lang="en-US" sz="3600" b="1"/>
              <a:t>RADIATION THERAPY (IMRT)</a:t>
            </a:r>
          </a:p>
        </p:txBody>
      </p:sp>
      <p:pic>
        <p:nvPicPr>
          <p:cNvPr id="146435" name="Picture 3"/>
          <p:cNvPicPr>
            <a:picLocks noChangeAspect="1" noChangeArrowheads="1"/>
          </p:cNvPicPr>
          <p:nvPr/>
        </p:nvPicPr>
        <p:blipFill>
          <a:blip r:embed="rId2"/>
          <a:srcRect l="16875" t="11719" r="33125" b="26563"/>
          <a:stretch>
            <a:fillRect/>
          </a:stretch>
        </p:blipFill>
        <p:spPr bwMode="auto">
          <a:xfrm>
            <a:off x="2057400" y="1295400"/>
            <a:ext cx="4876800" cy="481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4572000" y="6553200"/>
            <a:ext cx="4572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000" b="0" dirty="0">
                <a:solidFill>
                  <a:srgbClr val="003E70"/>
                </a:solidFill>
                <a:latin typeface="+mn-lt"/>
              </a:rPr>
              <a:t>Magellan Health Services, Inc./National Imaging Associates, Inc.   |  </a:t>
            </a:r>
            <a:fld id="{1CECCEB4-095B-4692-BD28-A364D9F33E68}" type="slidenum">
              <a:rPr lang="en-US" sz="1000">
                <a:solidFill>
                  <a:srgbClr val="003E70"/>
                </a:solidFill>
                <a:latin typeface="+mn-lt"/>
              </a:rPr>
              <a:pPr algn="r" eaLnBrk="0" hangingPunct="0">
                <a:spcBef>
                  <a:spcPct val="50000"/>
                </a:spcBef>
                <a:defRPr/>
              </a:pPr>
              <a:t>31</a:t>
            </a:fld>
            <a:endParaRPr lang="en-US" sz="1000" b="0" dirty="0">
              <a:solidFill>
                <a:srgbClr val="003E7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r>
              <a:rPr lang="en-US"/>
              <a:t>IMAGE-GUIDED RADIATION THERAPY (IGRT)</a:t>
            </a:r>
          </a:p>
        </p:txBody>
      </p:sp>
      <p:pic>
        <p:nvPicPr>
          <p:cNvPr id="256003" name="Picture 7" descr="procedur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447800"/>
            <a:ext cx="7239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4572000" y="6553200"/>
            <a:ext cx="4572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000" b="0" dirty="0">
                <a:solidFill>
                  <a:srgbClr val="003E70"/>
                </a:solidFill>
                <a:latin typeface="+mn-lt"/>
              </a:rPr>
              <a:t>Magellan Health Services, Inc./National Imaging Associates, Inc.   |  </a:t>
            </a:r>
            <a:fld id="{B8C6027D-E597-4210-8304-A36B5819B725}" type="slidenum">
              <a:rPr lang="en-US" sz="1000">
                <a:solidFill>
                  <a:srgbClr val="003E70"/>
                </a:solidFill>
                <a:latin typeface="+mn-lt"/>
              </a:rPr>
              <a:pPr algn="r" eaLnBrk="0" hangingPunct="0">
                <a:spcBef>
                  <a:spcPct val="50000"/>
                </a:spcBef>
                <a:defRPr/>
              </a:pPr>
              <a:t>32</a:t>
            </a:fld>
            <a:endParaRPr lang="en-US" sz="1000" b="0" dirty="0">
              <a:solidFill>
                <a:srgbClr val="003E70"/>
              </a:solidFill>
              <a:latin typeface="+mn-lt"/>
            </a:endParaRP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/>
          </a:p>
        </p:txBody>
      </p:sp>
      <p:pic>
        <p:nvPicPr>
          <p:cNvPr id="251908" name="Picture 4" descr="Prostate fiducials - k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22413" y="-1322388"/>
            <a:ext cx="12190413" cy="9504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/>
          </a:p>
        </p:txBody>
      </p:sp>
      <p:pic>
        <p:nvPicPr>
          <p:cNvPr id="234500" name="Picture 4" descr="OBI - lung - pre-shif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22413" y="-1331913"/>
            <a:ext cx="12190413" cy="9523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r>
              <a:rPr lang="en-US" sz="3600" b="1"/>
              <a:t>IMAGE-GUIDED RADIATION THERAPY (IGRT)</a:t>
            </a:r>
          </a:p>
        </p:txBody>
      </p:sp>
      <p:pic>
        <p:nvPicPr>
          <p:cNvPr id="160771" name="Picture 7" descr="procedur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447800"/>
            <a:ext cx="7239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4572000" y="6553200"/>
            <a:ext cx="4572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000" b="0" dirty="0">
                <a:solidFill>
                  <a:srgbClr val="003E70"/>
                </a:solidFill>
                <a:latin typeface="+mn-lt"/>
              </a:rPr>
              <a:t>Magellan Health Services, Inc./National Imaging Associates, Inc.   |  </a:t>
            </a:r>
            <a:fld id="{C3FF7ADD-493A-48A8-A736-9F67B334CDE4}" type="slidenum">
              <a:rPr lang="en-US" sz="1000">
                <a:solidFill>
                  <a:srgbClr val="003E70"/>
                </a:solidFill>
                <a:latin typeface="+mn-lt"/>
              </a:rPr>
              <a:pPr algn="r" eaLnBrk="0" hangingPunct="0">
                <a:spcBef>
                  <a:spcPct val="50000"/>
                </a:spcBef>
                <a:defRPr/>
              </a:pPr>
              <a:t>35</a:t>
            </a:fld>
            <a:endParaRPr lang="en-US" sz="1000" b="0" dirty="0">
              <a:solidFill>
                <a:srgbClr val="003E70"/>
              </a:solidFill>
              <a:latin typeface="+mn-lt"/>
            </a:endParaRPr>
          </a:p>
        </p:txBody>
      </p:sp>
      <p:pic>
        <p:nvPicPr>
          <p:cNvPr id="160773" name="Picture 5" descr="PET-CT Fusion - Ca Laryn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22413" y="-1103313"/>
            <a:ext cx="12190413" cy="906621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IGRT</a:t>
            </a:r>
            <a:br>
              <a:rPr lang="en-US" sz="3200" b="1"/>
            </a:br>
            <a:r>
              <a:rPr lang="en-US" sz="3200" b="1"/>
              <a:t>Fluoroscopy with Gating</a:t>
            </a:r>
          </a:p>
        </p:txBody>
      </p:sp>
      <p:pic>
        <p:nvPicPr>
          <p:cNvPr id="253956" name="IGRT_Fluoro_Gating.mpg">
            <a:hlinkClick r:id="" action="ppaction://media"/>
          </p:cNvPr>
          <p:cNvPicPr>
            <a:picLocks noRot="1" noChangeAspect="1" noChangeArrowheads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1743075" y="1600200"/>
            <a:ext cx="5657850" cy="4525963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39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539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395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53956"/>
                </p:tgtEl>
              </p:cMediaNode>
            </p:vide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Current IGRT CPT</a:t>
            </a:r>
            <a:r>
              <a:rPr lang="en-US" sz="3600" b="1">
                <a:cs typeface="Arial" charset="0"/>
              </a:rPr>
              <a:t>®</a:t>
            </a:r>
            <a:r>
              <a:rPr lang="en-US" sz="3600" b="1"/>
              <a:t> Codes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77417 – Port Film</a:t>
            </a:r>
          </a:p>
          <a:p>
            <a:r>
              <a:rPr lang="en-US"/>
              <a:t>76950 – Ultrasonic guidance for localization off radiation therapy fields</a:t>
            </a:r>
          </a:p>
          <a:p>
            <a:r>
              <a:rPr lang="en-US"/>
              <a:t>77014 – Computed tomography guidance for placement of radiation therapy fields</a:t>
            </a:r>
          </a:p>
          <a:p>
            <a:r>
              <a:rPr lang="en-US"/>
              <a:t>77421 – Stereoscopic x-ray guidance for localization of target volume for the deliver of radiation therapy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Additional Imaging Codes  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 b="1"/>
              <a:t>76000 – Fluoro for placement of applicators for brachytherapy</a:t>
            </a:r>
          </a:p>
          <a:p>
            <a:r>
              <a:rPr lang="en-US" b="1"/>
              <a:t>76873 – U/S for volume study for prostate seed implant</a:t>
            </a:r>
          </a:p>
          <a:p>
            <a:r>
              <a:rPr lang="en-US" b="1"/>
              <a:t>76965 – U/S guidance for placement of needles</a:t>
            </a:r>
          </a:p>
          <a:p>
            <a:endParaRPr lang="en-US" b="1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Cost Implications of IGRT</a:t>
            </a:r>
            <a:br>
              <a:rPr lang="en-US" sz="3200" b="1"/>
            </a:br>
            <a:r>
              <a:rPr lang="en-US" sz="3200" b="1"/>
              <a:t>Ultrasound</a:t>
            </a:r>
            <a:r>
              <a:rPr lang="en-US" sz="3200"/>
              <a:t/>
            </a:r>
            <a:br>
              <a:rPr lang="en-US" sz="3200"/>
            </a:br>
            <a:endParaRPr lang="en-US" sz="3200"/>
          </a:p>
        </p:txBody>
      </p:sp>
      <p:graphicFrame>
        <p:nvGraphicFramePr>
          <p:cNvPr id="223360" name="Group 128"/>
          <p:cNvGraphicFramePr>
            <a:graphicFrameLocks noGrp="1"/>
          </p:cNvGraphicFramePr>
          <p:nvPr/>
        </p:nvGraphicFramePr>
        <p:xfrm>
          <a:off x="0" y="2057400"/>
          <a:ext cx="9220200" cy="4443413"/>
        </p:xfrm>
        <a:graphic>
          <a:graphicData uri="http://schemas.openxmlformats.org/drawingml/2006/table">
            <a:tbl>
              <a:tblPr/>
              <a:tblGrid>
                <a:gridCol w="1371600"/>
                <a:gridCol w="1752600"/>
                <a:gridCol w="1524000"/>
                <a:gridCol w="1447800"/>
                <a:gridCol w="1524000"/>
                <a:gridCol w="1600200"/>
              </a:tblGrid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Definition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NFRVU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$$$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NFRVU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$$$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76000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Fluoro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95.20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105.65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76873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Pros vol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brachy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178.86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4.59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165.52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76950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RT field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place.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70.68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62.38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76965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IS place.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148.93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88.71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US Health Care Spending*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/>
              <a:t>						      </a:t>
            </a:r>
            <a:r>
              <a:rPr lang="en-US" sz="2400" b="1" u="sng"/>
              <a:t>Growth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u="sng"/>
              <a:t>				              2005    2006    2007   2007 $$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Prescription drugs		    5.8%    8.6%   4.9%   227.5B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>
                <a:solidFill>
                  <a:schemeClr val="tx2"/>
                </a:solidFill>
              </a:rPr>
              <a:t>Physician/ clinical svcs       7.3       6.5       6.5      478.8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Hospitals                               7.2       6.9       7.3      696.5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Nursing homes                     4.7       4.0       4.8      131.3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Home health                        12.6	   10.3     11.3        59.0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Public/private admin.           7.6       8.4       3.6      115.7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b="1"/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b="1"/>
              <a:t>* Health Affairs, Jan/Feb 2009, Centers for Medicare and Medicaid Services Office of the Actuary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b="1" u="sn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Cost Implications of IGRT</a:t>
            </a:r>
            <a:br>
              <a:rPr lang="en-US" sz="3200" b="1"/>
            </a:br>
            <a:r>
              <a:rPr lang="en-US" sz="3200" b="1"/>
              <a:t>X-Ray</a:t>
            </a:r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/>
          </a:p>
        </p:txBody>
      </p:sp>
      <p:graphicFrame>
        <p:nvGraphicFramePr>
          <p:cNvPr id="224317" name="Group 61"/>
          <p:cNvGraphicFramePr>
            <a:graphicFrameLocks noGrp="1"/>
          </p:cNvGraphicFramePr>
          <p:nvPr/>
        </p:nvGraphicFramePr>
        <p:xfrm>
          <a:off x="76200" y="1600200"/>
          <a:ext cx="9067800" cy="4702175"/>
        </p:xfrm>
        <a:graphic>
          <a:graphicData uri="http://schemas.openxmlformats.org/drawingml/2006/table">
            <a:tbl>
              <a:tblPr/>
              <a:tblGrid>
                <a:gridCol w="1574800"/>
                <a:gridCol w="1701800"/>
                <a:gridCol w="1447800"/>
                <a:gridCol w="1371600"/>
                <a:gridCol w="1524000"/>
                <a:gridCol w="1447800"/>
              </a:tblGrid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Definition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NFRVU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$$$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NFRVU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$$$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3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77014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place.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184.99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126.21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3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77417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Port film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16.23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77421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Stereo.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guidance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113.23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91.59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Cost Implications of IGRT</a:t>
            </a:r>
            <a:br>
              <a:rPr lang="en-US" sz="3200" b="1"/>
            </a:br>
            <a:r>
              <a:rPr lang="en-US" sz="3200" b="1"/>
              <a:t>(Hypothetical Prostate Ca: 76 Gy/38 fx)</a:t>
            </a:r>
          </a:p>
        </p:txBody>
      </p:sp>
      <p:graphicFrame>
        <p:nvGraphicFramePr>
          <p:cNvPr id="231585" name="Group 161"/>
          <p:cNvGraphicFramePr>
            <a:graphicFrameLocks noGrp="1"/>
          </p:cNvGraphicFramePr>
          <p:nvPr>
            <p:ph type="tbl" idx="1"/>
          </p:nvPr>
        </p:nvGraphicFramePr>
        <p:xfrm>
          <a:off x="76200" y="2590800"/>
          <a:ext cx="9067800" cy="3160713"/>
        </p:xfrm>
        <a:graphic>
          <a:graphicData uri="http://schemas.openxmlformats.org/drawingml/2006/table">
            <a:tbl>
              <a:tblPr/>
              <a:tblGrid>
                <a:gridCol w="1219200"/>
                <a:gridCol w="1295400"/>
                <a:gridCol w="1295400"/>
                <a:gridCol w="1371600"/>
                <a:gridCol w="1143000"/>
                <a:gridCol w="1295400"/>
                <a:gridCol w="1447800"/>
              </a:tblGrid>
              <a:tr h="106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$$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Charge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(Mx3)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allowed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$$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Charge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(Mx3)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Allowed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76950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70.68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8057.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2685.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62.38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7111.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2370.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77421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113.23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12908.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4302.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91.59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10441.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3480.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Prostate Ultrasound Utilization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1600" b="1"/>
              <a:t>Source: CMS, procedures rounded in thousands)</a:t>
            </a:r>
          </a:p>
        </p:txBody>
      </p:sp>
      <p:graphicFrame>
        <p:nvGraphicFramePr>
          <p:cNvPr id="238596" name="Object 4"/>
          <p:cNvGraphicFramePr>
            <a:graphicFrameLocks noChangeAspect="1"/>
          </p:cNvGraphicFramePr>
          <p:nvPr>
            <p:ph idx="1"/>
          </p:nvPr>
        </p:nvGraphicFramePr>
        <p:xfrm>
          <a:off x="1524000" y="1828800"/>
          <a:ext cx="6091238" cy="4064000"/>
        </p:xfrm>
        <a:graphic>
          <a:graphicData uri="http://schemas.openxmlformats.org/presentationml/2006/ole">
            <p:oleObj spid="_x0000_s238596" name="Chart" r:id="rId3" imgW="6096000" imgH="4067251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Rationale for Rapid IGRT Market Penetration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/>
              <a:t>Satisfactory tumor localization</a:t>
            </a:r>
          </a:p>
          <a:p>
            <a:pPr>
              <a:lnSpc>
                <a:spcPct val="90000"/>
              </a:lnSpc>
            </a:pPr>
            <a:r>
              <a:rPr lang="en-US" sz="2800" b="1"/>
              <a:t>Satisfactory tumor identification</a:t>
            </a:r>
            <a:endParaRPr lang="en-US" sz="2800" b="1">
              <a:solidFill>
                <a:srgbClr val="FFCC66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b="1"/>
              <a:t>Improved/accessible techniques</a:t>
            </a:r>
          </a:p>
          <a:p>
            <a:pPr>
              <a:lnSpc>
                <a:spcPct val="90000"/>
              </a:lnSpc>
            </a:pPr>
            <a:r>
              <a:rPr lang="en-US" sz="2800" b="1"/>
              <a:t>“Proof” of principle</a:t>
            </a:r>
          </a:p>
          <a:p>
            <a:pPr>
              <a:lnSpc>
                <a:spcPct val="90000"/>
              </a:lnSpc>
            </a:pPr>
            <a:r>
              <a:rPr lang="en-US" sz="2800" b="1"/>
              <a:t>Vendor marketing</a:t>
            </a:r>
          </a:p>
          <a:p>
            <a:pPr>
              <a:lnSpc>
                <a:spcPct val="90000"/>
              </a:lnSpc>
            </a:pPr>
            <a:r>
              <a:rPr lang="en-US" sz="2800" b="1"/>
              <a:t>Patient expectations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CC66"/>
                </a:solidFill>
              </a:rPr>
              <a:t>Dose intensification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CC66"/>
                </a:solidFill>
              </a:rPr>
              <a:t>Fraction reduction/hypofractionation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CC66"/>
                </a:solidFill>
              </a:rPr>
              <a:t>Morbidity reduction</a:t>
            </a:r>
          </a:p>
          <a:p>
            <a:pPr>
              <a:lnSpc>
                <a:spcPct val="90000"/>
              </a:lnSpc>
            </a:pPr>
            <a:endParaRPr 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Imaging Utilization (EBRT)</a:t>
            </a:r>
            <a:br>
              <a:rPr lang="en-US" sz="3600" b="1"/>
            </a:br>
            <a:r>
              <a:rPr lang="en-US" sz="2000" b="1"/>
              <a:t>Source: CMS, procedures rounded in thousands)</a:t>
            </a:r>
          </a:p>
        </p:txBody>
      </p:sp>
      <p:graphicFrame>
        <p:nvGraphicFramePr>
          <p:cNvPr id="240644" name="Object 4"/>
          <p:cNvGraphicFramePr>
            <a:graphicFrameLocks noChangeAspect="1"/>
          </p:cNvGraphicFramePr>
          <p:nvPr>
            <p:ph idx="1"/>
          </p:nvPr>
        </p:nvGraphicFramePr>
        <p:xfrm>
          <a:off x="1525588" y="1830388"/>
          <a:ext cx="6091237" cy="4064000"/>
        </p:xfrm>
        <a:graphic>
          <a:graphicData uri="http://schemas.openxmlformats.org/presentationml/2006/ole">
            <p:oleObj spid="_x0000_s240644" name="Chart" r:id="rId3" imgW="6096000" imgH="4067251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EBRT/IGRT Utilization</a:t>
            </a:r>
            <a:br>
              <a:rPr lang="en-US" sz="3200" b="1"/>
            </a:br>
            <a:r>
              <a:rPr lang="en-US" sz="3200" b="1"/>
              <a:t>(</a:t>
            </a:r>
            <a:r>
              <a:rPr lang="en-US" sz="1800" b="1"/>
              <a:t>Source: CMS, procedures rounded in thousands)</a:t>
            </a:r>
            <a:endParaRPr lang="en-US" sz="3200" b="1"/>
          </a:p>
        </p:txBody>
      </p:sp>
      <p:graphicFrame>
        <p:nvGraphicFramePr>
          <p:cNvPr id="242692" name="Object 4"/>
          <p:cNvGraphicFramePr>
            <a:graphicFrameLocks noChangeAspect="1"/>
          </p:cNvGraphicFramePr>
          <p:nvPr>
            <p:ph idx="1"/>
          </p:nvPr>
        </p:nvGraphicFramePr>
        <p:xfrm>
          <a:off x="1525588" y="1830388"/>
          <a:ext cx="6091237" cy="4064000"/>
        </p:xfrm>
        <a:graphic>
          <a:graphicData uri="http://schemas.openxmlformats.org/presentationml/2006/ole">
            <p:oleObj spid="_x0000_s242692" name="Chart" r:id="rId3" imgW="6096000" imgH="4067251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Comparison of Morbidity</a:t>
            </a:r>
            <a:br>
              <a:rPr lang="en-US" sz="3200" b="1"/>
            </a:br>
            <a:r>
              <a:rPr lang="en-US" sz="3200" b="1"/>
              <a:t>IMRT versus IG-IMRT*</a:t>
            </a:r>
          </a:p>
        </p:txBody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b="1"/>
              <a:t>Nat. U. Hosp/Singapore and UCSF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b="1"/>
              <a:t>25 patients, high-risk Ca prostate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b="1" u="sng">
                <a:solidFill>
                  <a:srgbClr val="FFCC66"/>
                </a:solidFill>
              </a:rPr>
              <a:t>Toxicity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b="1" u="sng"/>
              <a:t>Site			Gr 0         I         II          III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Rectum: IMRT	  1/10          1/10       8/10            0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	     IG-IMRT</a:t>
            </a:r>
            <a:r>
              <a:rPr lang="en-US" b="1"/>
              <a:t>	  </a:t>
            </a:r>
            <a:r>
              <a:rPr lang="en-US" sz="2400" b="1"/>
              <a:t>6/15</a:t>
            </a:r>
            <a:r>
              <a:rPr lang="en-US" b="1"/>
              <a:t>	      </a:t>
            </a:r>
            <a:r>
              <a:rPr lang="en-US" sz="2400" b="1"/>
              <a:t>7/15	 2/15	         0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Bladder: IMRT	   1/10         3/10       6/10            0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	    IIG-IMRT      0/15       13/15       2/15            0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600" b="1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/>
              <a:t>* </a:t>
            </a:r>
            <a:r>
              <a:rPr lang="en-US" sz="1800" b="1"/>
              <a:t>Chung et al, IJROBP, 2009; 73(1): 53-60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Weekly Radiation Treatment Management</a:t>
            </a:r>
            <a:br>
              <a:rPr lang="en-US" sz="3200" b="1"/>
            </a:br>
            <a:r>
              <a:rPr lang="en-US" sz="3200" b="1"/>
              <a:t>(CPT</a:t>
            </a:r>
            <a:r>
              <a:rPr lang="en-US" sz="3200" b="1">
                <a:cs typeface="Arial" charset="0"/>
              </a:rPr>
              <a:t>® 77427)*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i="1" u="sng"/>
              <a:t>Review of port films</a:t>
            </a:r>
          </a:p>
          <a:p>
            <a:pPr>
              <a:lnSpc>
                <a:spcPct val="90000"/>
              </a:lnSpc>
            </a:pPr>
            <a:r>
              <a:rPr lang="en-US" sz="2800" b="1"/>
              <a:t>Review of dosimetry, dose delivery, and treatment parameters</a:t>
            </a:r>
          </a:p>
          <a:p>
            <a:pPr>
              <a:lnSpc>
                <a:spcPct val="90000"/>
              </a:lnSpc>
            </a:pPr>
            <a:r>
              <a:rPr lang="en-US" sz="2800" b="1" i="1" u="sng"/>
              <a:t>Review of patient treatment set-up</a:t>
            </a:r>
          </a:p>
          <a:p>
            <a:pPr>
              <a:lnSpc>
                <a:spcPct val="90000"/>
              </a:lnSpc>
            </a:pPr>
            <a:r>
              <a:rPr lang="en-US" sz="2800" b="1"/>
              <a:t>Examination of patient for medical evaluation and management (eg. assessment of the patient’s response to treatment, coordination of care and treatment, </a:t>
            </a:r>
            <a:r>
              <a:rPr lang="en-US" sz="2800" b="1" i="1" u="sng"/>
              <a:t>review of imaging</a:t>
            </a:r>
            <a:r>
              <a:rPr lang="en-US" sz="2800" b="1"/>
              <a:t> and/or lab test results)</a:t>
            </a:r>
          </a:p>
          <a:p>
            <a:pPr>
              <a:lnSpc>
                <a:spcPct val="90000"/>
              </a:lnSpc>
            </a:pPr>
            <a:endParaRPr lang="en-US" sz="1600" b="1"/>
          </a:p>
          <a:p>
            <a:pPr>
              <a:lnSpc>
                <a:spcPct val="90000"/>
              </a:lnSpc>
              <a:buFontTx/>
              <a:buNone/>
            </a:pPr>
            <a:r>
              <a:rPr lang="en-US" sz="1600" b="1"/>
              <a:t>*Source: CPT</a:t>
            </a:r>
            <a:r>
              <a:rPr lang="en-US" sz="1600" b="1">
                <a:cs typeface="Arial" charset="0"/>
              </a:rPr>
              <a:t>® 2008 Professional Edition, AMA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IGRT Presumptions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Appropriate tumor volume definition</a:t>
            </a:r>
          </a:p>
          <a:p>
            <a:r>
              <a:rPr lang="en-US" b="1"/>
              <a:t>Appropriate region/tissue selection</a:t>
            </a:r>
          </a:p>
          <a:p>
            <a:r>
              <a:rPr lang="en-US" b="1"/>
              <a:t>Appropriate total dose plan</a:t>
            </a:r>
          </a:p>
          <a:p>
            <a:r>
              <a:rPr lang="en-US" b="1"/>
              <a:t>Appropriate immobilization</a:t>
            </a:r>
          </a:p>
          <a:p>
            <a:r>
              <a:rPr lang="en-US" b="1"/>
              <a:t>Appropriate imaging choice</a:t>
            </a:r>
          </a:p>
          <a:p>
            <a:r>
              <a:rPr lang="en-US" b="1"/>
              <a:t>Appropriate imaging review</a:t>
            </a:r>
          </a:p>
          <a:p>
            <a:r>
              <a:rPr lang="en-US" b="1"/>
              <a:t>Appropriate field correction strategy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Current Technology Adoption Paradigm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pPr algn="ctr">
              <a:buFontTx/>
              <a:buNone/>
            </a:pPr>
            <a:r>
              <a:rPr lang="en-US" b="1"/>
              <a:t>“Efficacy by proclamation”</a:t>
            </a:r>
          </a:p>
          <a:p>
            <a:pPr algn="ctr">
              <a:buFontTx/>
              <a:buNone/>
            </a:pPr>
            <a:endParaRPr lang="en-US" b="1"/>
          </a:p>
          <a:p>
            <a:pPr algn="ctr">
              <a:buFontTx/>
              <a:buNone/>
            </a:pPr>
            <a:endParaRPr lang="en-US" b="1"/>
          </a:p>
          <a:p>
            <a:pPr algn="ctr">
              <a:buFontTx/>
              <a:buNone/>
            </a:pPr>
            <a:endParaRPr lang="en-US" b="1"/>
          </a:p>
          <a:p>
            <a:pPr>
              <a:buFontTx/>
              <a:buNone/>
            </a:pPr>
            <a:r>
              <a:rPr lang="en-US" sz="1800" b="1"/>
              <a:t>Peters, L. IJROBP 69(2):2007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Economic Impact of New Medical Technologies*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pPr algn="ctr">
              <a:buFontTx/>
              <a:buNone/>
            </a:pPr>
            <a:r>
              <a:rPr lang="en-US" b="1"/>
              <a:t>One-half to two-thirds of the increase in health care spending in excess of general inflation</a:t>
            </a:r>
          </a:p>
          <a:p>
            <a:pPr algn="ctr">
              <a:buFontTx/>
              <a:buNone/>
            </a:pPr>
            <a:endParaRPr lang="en-US" b="1"/>
          </a:p>
          <a:p>
            <a:pPr algn="ctr">
              <a:buFontTx/>
              <a:buNone/>
            </a:pPr>
            <a:endParaRPr lang="en-US" b="1"/>
          </a:p>
          <a:p>
            <a:pPr>
              <a:buFontTx/>
              <a:buNone/>
            </a:pPr>
            <a:r>
              <a:rPr lang="en-US" sz="2000" b="1"/>
              <a:t>Nichols, LM. Employee Benefit Research Institute, June 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Critical IGRT Research Initiatives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US" b="1"/>
              <a:t>Belmont Report</a:t>
            </a:r>
          </a:p>
          <a:p>
            <a:pPr algn="ctr">
              <a:buFontTx/>
              <a:buNone/>
            </a:pPr>
            <a:endParaRPr lang="en-US" b="1"/>
          </a:p>
          <a:p>
            <a:pPr algn="ctr"/>
            <a:r>
              <a:rPr lang="en-US" b="1"/>
              <a:t>Technical/physical investigation</a:t>
            </a:r>
          </a:p>
          <a:p>
            <a:pPr algn="ctr"/>
            <a:r>
              <a:rPr lang="en-US" b="1"/>
              <a:t>Clinical applications investigation</a:t>
            </a:r>
          </a:p>
          <a:p>
            <a:pPr algn="ctr"/>
            <a:r>
              <a:rPr lang="en-US" b="1"/>
              <a:t>Clinical value investigation</a:t>
            </a:r>
          </a:p>
          <a:p>
            <a:pPr algn="ctr"/>
            <a:r>
              <a:rPr lang="en-US" b="1"/>
              <a:t>Cost/benefit investigation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Radiation Therapy Oncology Group</a:t>
            </a:r>
            <a:br>
              <a:rPr lang="en-US" sz="3200" b="1"/>
            </a:br>
            <a:r>
              <a:rPr lang="en-US" sz="3200" b="1"/>
              <a:t>Active Research Portfolio</a:t>
            </a:r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			</a:t>
            </a:r>
            <a:r>
              <a:rPr lang="en-US" sz="2400" b="1" u="sng"/>
              <a:t>Site</a:t>
            </a:r>
            <a:r>
              <a:rPr lang="en-US" sz="2400"/>
              <a:t>				</a:t>
            </a:r>
            <a:r>
              <a:rPr lang="en-US" sz="2400" b="1" u="sng"/>
              <a:t>Open</a:t>
            </a:r>
            <a:endParaRPr lang="en-US" sz="2400" b="1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		Lung				17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		GU				16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		Misc				13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		Brain				10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		H/N				9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		Endorsed			7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		GI				4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		Breast			2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		Gyn				2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		TOTAL			80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Opportunities for Change</a:t>
            </a:r>
            <a:br>
              <a:rPr lang="en-US" sz="3200" b="1"/>
            </a:br>
            <a:r>
              <a:rPr lang="en-US" sz="3200" b="1"/>
              <a:t>Internal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 b="1"/>
              <a:t>Comparative effectiveness research</a:t>
            </a:r>
          </a:p>
          <a:p>
            <a:r>
              <a:rPr lang="en-US" b="1"/>
              <a:t>Education initiatives</a:t>
            </a:r>
          </a:p>
          <a:p>
            <a:r>
              <a:rPr lang="en-US" b="1"/>
              <a:t>Appropriateness criteria</a:t>
            </a:r>
          </a:p>
          <a:p>
            <a:r>
              <a:rPr lang="en-US" b="1"/>
              <a:t>Billing/coding guidelines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Initiatives for Change</a:t>
            </a:r>
            <a:br>
              <a:rPr lang="en-US" sz="3200" b="1"/>
            </a:br>
            <a:r>
              <a:rPr lang="en-US" sz="3200" b="1"/>
              <a:t>External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Regulatory approval reform</a:t>
            </a:r>
          </a:p>
          <a:p>
            <a:r>
              <a:rPr lang="en-US" b="1"/>
              <a:t>Comparative effectiveness research</a:t>
            </a:r>
          </a:p>
          <a:p>
            <a:pPr lvl="1"/>
            <a:r>
              <a:rPr lang="en-US" b="1"/>
              <a:t>Coverage with evidence development trials</a:t>
            </a:r>
          </a:p>
          <a:p>
            <a:r>
              <a:rPr lang="en-US" b="1"/>
              <a:t>Definition/coding/valuation reviews</a:t>
            </a:r>
          </a:p>
          <a:p>
            <a:r>
              <a:rPr lang="en-US" b="1"/>
              <a:t>Payment  policy reforms</a:t>
            </a:r>
          </a:p>
          <a:p>
            <a:r>
              <a:rPr lang="en-US" b="1"/>
              <a:t>RO practice management 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Howard Beale</a:t>
            </a:r>
            <a:br>
              <a:rPr lang="en-US" sz="3600" b="1"/>
            </a:br>
            <a:r>
              <a:rPr lang="en-US" sz="3600" b="1" i="1"/>
              <a:t>Network -</a:t>
            </a:r>
            <a:r>
              <a:rPr lang="en-US" sz="3600" b="1"/>
              <a:t> 1976</a:t>
            </a:r>
            <a:endParaRPr lang="en-US" sz="3600" b="1" i="1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>
              <a:buFontTx/>
              <a:buNone/>
            </a:pPr>
            <a:endParaRPr lang="en-US" b="1"/>
          </a:p>
          <a:p>
            <a:pPr>
              <a:buFontTx/>
              <a:buNone/>
            </a:pPr>
            <a:endParaRPr lang="en-US" sz="2800" b="1"/>
          </a:p>
          <a:p>
            <a:pPr>
              <a:buFontTx/>
              <a:buNone/>
            </a:pPr>
            <a:endParaRPr lang="en-US" sz="2800" b="1"/>
          </a:p>
          <a:p>
            <a:pPr algn="ctr">
              <a:buFontTx/>
              <a:buNone/>
            </a:pPr>
            <a:r>
              <a:rPr lang="en-US" b="1"/>
              <a:t>“I’m as mad as hell, and I’m not going to take this anymore.”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1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Pogo</a:t>
            </a:r>
            <a:br>
              <a:rPr lang="en-US" sz="4000" b="1"/>
            </a:br>
            <a:r>
              <a:rPr lang="en-US" sz="3600" b="1"/>
              <a:t>Walt Kelly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endParaRPr lang="en-US" sz="2800" b="1"/>
          </a:p>
          <a:p>
            <a:pPr>
              <a:buFontTx/>
              <a:buNone/>
            </a:pPr>
            <a:endParaRPr lang="en-US" sz="2800" b="1"/>
          </a:p>
          <a:p>
            <a:pPr algn="ctr">
              <a:buFontTx/>
              <a:buNone/>
            </a:pPr>
            <a:endParaRPr lang="en-US" b="1"/>
          </a:p>
          <a:p>
            <a:pPr algn="ctr">
              <a:buFontTx/>
              <a:buNone/>
            </a:pPr>
            <a:r>
              <a:rPr lang="en-US" b="1"/>
              <a:t>“We have met the enemy and he is us.”</a:t>
            </a:r>
          </a:p>
          <a:p>
            <a:pPr algn="ctr">
              <a:buFontTx/>
              <a:buNone/>
            </a:pP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Acknowledgements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2800" b="1"/>
          </a:p>
          <a:p>
            <a:pPr>
              <a:lnSpc>
                <a:spcPct val="80000"/>
              </a:lnSpc>
            </a:pPr>
            <a:r>
              <a:rPr lang="en-US" sz="2800" b="1"/>
              <a:t>Ron DiGiaimo, MBA- Revenue Cycle, Inc.</a:t>
            </a:r>
          </a:p>
          <a:p>
            <a:pPr>
              <a:lnSpc>
                <a:spcPct val="80000"/>
              </a:lnSpc>
            </a:pPr>
            <a:r>
              <a:rPr lang="en-US" sz="2800" b="1"/>
              <a:t>Daniel Low, PhD – WU/St L</a:t>
            </a:r>
          </a:p>
          <a:p>
            <a:pPr>
              <a:lnSpc>
                <a:spcPct val="80000"/>
              </a:lnSpc>
            </a:pPr>
            <a:r>
              <a:rPr lang="en-US" sz="2800" b="1"/>
              <a:t>Constantine Mantz, MD – 21</a:t>
            </a:r>
            <a:r>
              <a:rPr lang="en-US" sz="2800" b="1" baseline="30000"/>
              <a:t>st</a:t>
            </a:r>
            <a:r>
              <a:rPr lang="en-US" sz="2800" b="1"/>
              <a:t> Century Oncology, LLC</a:t>
            </a:r>
          </a:p>
          <a:p>
            <a:pPr>
              <a:lnSpc>
                <a:spcPct val="80000"/>
              </a:lnSpc>
            </a:pPr>
            <a:r>
              <a:rPr lang="en-US" sz="2800" b="1"/>
              <a:t>Jeff Michalski, MD – WU/St L</a:t>
            </a:r>
          </a:p>
          <a:p>
            <a:pPr>
              <a:lnSpc>
                <a:spcPct val="80000"/>
              </a:lnSpc>
            </a:pPr>
            <a:r>
              <a:rPr lang="en-US" sz="2800" b="1"/>
              <a:t>Najeeb Mohideen, MD, Arlington Heights, IL</a:t>
            </a:r>
          </a:p>
          <a:p>
            <a:pPr>
              <a:lnSpc>
                <a:spcPct val="80000"/>
              </a:lnSpc>
            </a:pPr>
            <a:r>
              <a:rPr lang="en-US" sz="2800" b="1"/>
              <a:t>James A. Purdy, PhD – UCD/ATC</a:t>
            </a:r>
          </a:p>
          <a:p>
            <a:pPr>
              <a:lnSpc>
                <a:spcPct val="80000"/>
              </a:lnSpc>
            </a:pPr>
            <a:r>
              <a:rPr lang="en-US" sz="2800" b="1"/>
              <a:t>Michael Steinberg, MD – UCLA</a:t>
            </a:r>
          </a:p>
          <a:p>
            <a:pPr>
              <a:lnSpc>
                <a:spcPct val="80000"/>
              </a:lnSpc>
            </a:pPr>
            <a:r>
              <a:rPr lang="en-US" sz="2800" b="1"/>
              <a:t>Varian Medical Systems, Inc.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Imaging Growth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US"/>
              <a:t>					</a:t>
            </a:r>
            <a:r>
              <a:rPr lang="en-US" sz="2400" b="1"/>
              <a:t>Spending/		Tests/</a:t>
            </a:r>
          </a:p>
          <a:p>
            <a:pPr marL="609600" indent="-609600">
              <a:buFontTx/>
              <a:buNone/>
            </a:pPr>
            <a:r>
              <a:rPr lang="en-US" sz="2400" b="1" u="sng"/>
              <a:t>					Beneficiary		Beneficiary</a:t>
            </a:r>
          </a:p>
          <a:p>
            <a:pPr marL="609600" indent="-609600">
              <a:buFontTx/>
              <a:buNone/>
            </a:pPr>
            <a:r>
              <a:rPr lang="en-US" sz="2400" b="1"/>
              <a:t>2000				   $220		   1.41</a:t>
            </a:r>
          </a:p>
          <a:p>
            <a:pPr marL="609600" indent="-609600">
              <a:buFontTx/>
              <a:buNone/>
            </a:pPr>
            <a:r>
              <a:rPr lang="en-US" sz="2400" b="1"/>
              <a:t>2001				     255		   1.52</a:t>
            </a:r>
          </a:p>
          <a:p>
            <a:pPr marL="609600" indent="-609600">
              <a:buFontTx/>
              <a:buNone/>
            </a:pPr>
            <a:r>
              <a:rPr lang="en-US" sz="2400" b="1"/>
              <a:t>2002				     268		   1.55</a:t>
            </a:r>
          </a:p>
          <a:p>
            <a:pPr marL="609600" indent="-609600">
              <a:buFontTx/>
              <a:buNone/>
            </a:pPr>
            <a:r>
              <a:rPr lang="en-US" sz="2400" b="1"/>
              <a:t>2003				     303		   1.62</a:t>
            </a:r>
          </a:p>
          <a:p>
            <a:pPr marL="609600" indent="-609600">
              <a:buFontTx/>
              <a:buNone/>
            </a:pPr>
            <a:r>
              <a:rPr lang="en-US" sz="2400" b="1"/>
              <a:t>2004				     353		   1.77</a:t>
            </a:r>
          </a:p>
          <a:p>
            <a:pPr marL="609600" indent="-609600">
              <a:buFontTx/>
              <a:buNone/>
            </a:pPr>
            <a:r>
              <a:rPr lang="en-US" sz="2400" b="1"/>
              <a:t>2005				     392		   1.89</a:t>
            </a:r>
          </a:p>
          <a:p>
            <a:pPr marL="609600" indent="-609600">
              <a:buFontTx/>
              <a:buAutoNum type="arabicPlain" startAt="2006"/>
            </a:pPr>
            <a:r>
              <a:rPr lang="en-US" sz="2400" b="1"/>
              <a:t>  				     419		   1.99</a:t>
            </a:r>
          </a:p>
          <a:p>
            <a:pPr marL="609600" indent="-609600">
              <a:buFontTx/>
              <a:buAutoNum type="arabicPlain" startAt="2006"/>
            </a:pPr>
            <a:r>
              <a:rPr lang="en-US" sz="2400" b="1"/>
              <a:t>	                                     375                         2.05</a:t>
            </a:r>
            <a:endParaRPr lang="en-US" sz="1800" b="1"/>
          </a:p>
          <a:p>
            <a:pPr marL="609600" indent="-609600">
              <a:buFontTx/>
              <a:buNone/>
            </a:pPr>
            <a:r>
              <a:rPr lang="en-US" sz="1800" b="1"/>
              <a:t>Source: Government Accountability Office</a:t>
            </a:r>
          </a:p>
          <a:p>
            <a:pPr marL="609600" indent="-609600">
              <a:buFontTx/>
              <a:buNone/>
            </a:pPr>
            <a:endParaRPr 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Role of Imaging in Radiation Oncology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/>
          </a:p>
          <a:p>
            <a:pPr algn="ctr">
              <a:buFontTx/>
              <a:buNone/>
            </a:pPr>
            <a:r>
              <a:rPr lang="en-US" b="1"/>
              <a:t>Diagnosis</a:t>
            </a:r>
          </a:p>
          <a:p>
            <a:pPr algn="ctr">
              <a:buFontTx/>
              <a:buNone/>
            </a:pPr>
            <a:r>
              <a:rPr lang="en-US" b="1"/>
              <a:t>Staging</a:t>
            </a:r>
          </a:p>
          <a:p>
            <a:pPr algn="ctr">
              <a:buFontTx/>
              <a:buNone/>
            </a:pPr>
            <a:r>
              <a:rPr lang="en-US" b="1" i="1">
                <a:solidFill>
                  <a:srgbClr val="FFCC66"/>
                </a:solidFill>
              </a:rPr>
              <a:t>Treatment planning</a:t>
            </a:r>
          </a:p>
          <a:p>
            <a:pPr algn="ctr">
              <a:buFontTx/>
              <a:buNone/>
            </a:pPr>
            <a:r>
              <a:rPr lang="en-US" b="1" i="1">
                <a:solidFill>
                  <a:srgbClr val="FFCC66"/>
                </a:solidFill>
              </a:rPr>
              <a:t>Treatment delivery</a:t>
            </a:r>
          </a:p>
          <a:p>
            <a:pPr algn="ctr">
              <a:buFontTx/>
              <a:buNone/>
            </a:pPr>
            <a:r>
              <a:rPr lang="en-US" b="1" i="1"/>
              <a:t>Intra-treatment response</a:t>
            </a:r>
          </a:p>
          <a:p>
            <a:pPr algn="ctr">
              <a:buFontTx/>
              <a:buNone/>
            </a:pPr>
            <a:r>
              <a:rPr lang="en-US" b="1"/>
              <a:t>Treatment response/follow-up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Diagnostic and Therapeutic Imaging</a:t>
            </a:r>
            <a:r>
              <a:rPr lang="en-US" sz="3200" b="1"/>
              <a:t/>
            </a:r>
            <a:br>
              <a:rPr lang="en-US" sz="3200" b="1"/>
            </a:br>
            <a:r>
              <a:rPr lang="en-US" sz="3200" b="1"/>
              <a:t>Comparisons</a:t>
            </a:r>
            <a:br>
              <a:rPr lang="en-US" sz="3200" b="1"/>
            </a:br>
            <a:endParaRPr lang="en-US" sz="3200" b="1"/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>
                <a:solidFill>
                  <a:srgbClr val="FFCC66"/>
                </a:solidFill>
              </a:rPr>
              <a:t>Technology</a:t>
            </a:r>
          </a:p>
          <a:p>
            <a:pPr>
              <a:lnSpc>
                <a:spcPct val="90000"/>
              </a:lnSpc>
            </a:pPr>
            <a:r>
              <a:rPr lang="en-US" sz="2400" b="1"/>
              <a:t>Sensitivity/ specificity</a:t>
            </a:r>
          </a:p>
          <a:p>
            <a:pPr>
              <a:lnSpc>
                <a:spcPct val="90000"/>
              </a:lnSpc>
            </a:pPr>
            <a:r>
              <a:rPr lang="en-US" sz="2400" b="1"/>
              <a:t>Regulatory approval </a:t>
            </a:r>
          </a:p>
          <a:p>
            <a:pPr>
              <a:lnSpc>
                <a:spcPct val="90000"/>
              </a:lnSpc>
            </a:pPr>
            <a:r>
              <a:rPr lang="en-US" sz="2400" b="1"/>
              <a:t>“Elective” versus “essential”</a:t>
            </a:r>
          </a:p>
          <a:p>
            <a:pPr>
              <a:lnSpc>
                <a:spcPct val="90000"/>
              </a:lnSpc>
            </a:pPr>
            <a:r>
              <a:rPr lang="en-US" sz="2400" b="1"/>
              <a:t>Intra-observer variability</a:t>
            </a:r>
          </a:p>
          <a:p>
            <a:pPr>
              <a:lnSpc>
                <a:spcPct val="90000"/>
              </a:lnSpc>
            </a:pPr>
            <a:r>
              <a:rPr lang="en-US" sz="2400" b="1"/>
              <a:t>Frequency of use</a:t>
            </a:r>
          </a:p>
          <a:p>
            <a:pPr>
              <a:lnSpc>
                <a:spcPct val="90000"/>
              </a:lnSpc>
            </a:pPr>
            <a:r>
              <a:rPr lang="en-US" sz="2400" b="1"/>
              <a:t>Radiation dose</a:t>
            </a:r>
          </a:p>
          <a:p>
            <a:pPr>
              <a:lnSpc>
                <a:spcPct val="90000"/>
              </a:lnSpc>
            </a:pPr>
            <a:r>
              <a:rPr lang="en-US" sz="2400" b="1"/>
              <a:t>Payment policy</a:t>
            </a:r>
          </a:p>
          <a:p>
            <a:pPr>
              <a:lnSpc>
                <a:spcPct val="90000"/>
              </a:lnSpc>
            </a:pPr>
            <a:r>
              <a:rPr lang="en-US" sz="2400" b="1"/>
              <a:t>Additive versus replacement</a:t>
            </a:r>
          </a:p>
          <a:p>
            <a:pPr>
              <a:lnSpc>
                <a:spcPct val="90000"/>
              </a:lnSpc>
            </a:pPr>
            <a:r>
              <a:rPr lang="en-US" sz="2400" b="1"/>
              <a:t>Adoption model</a:t>
            </a:r>
          </a:p>
          <a:p>
            <a:pPr>
              <a:lnSpc>
                <a:spcPct val="90000"/>
              </a:lnSpc>
            </a:pPr>
            <a:r>
              <a:rPr lang="en-US" sz="2400" b="1"/>
              <a:t>End-point selection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Available Imaging Modalities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US" b="1"/>
              <a:t>Conventional radiographs/fluoroscopy</a:t>
            </a:r>
          </a:p>
          <a:p>
            <a:pPr algn="ctr">
              <a:buFontTx/>
              <a:buNone/>
            </a:pPr>
            <a:r>
              <a:rPr lang="en-US" b="1"/>
              <a:t>CT </a:t>
            </a:r>
          </a:p>
          <a:p>
            <a:pPr algn="ctr">
              <a:buFontTx/>
              <a:buNone/>
            </a:pPr>
            <a:r>
              <a:rPr lang="en-US" b="1"/>
              <a:t>US</a:t>
            </a:r>
          </a:p>
          <a:p>
            <a:pPr algn="ctr">
              <a:buFontTx/>
              <a:buNone/>
            </a:pPr>
            <a:r>
              <a:rPr lang="en-US" b="1"/>
              <a:t>MR</a:t>
            </a:r>
          </a:p>
          <a:p>
            <a:pPr algn="ctr">
              <a:buFontTx/>
              <a:buNone/>
            </a:pPr>
            <a:r>
              <a:rPr lang="en-US" b="1"/>
              <a:t>PET/CT</a:t>
            </a:r>
          </a:p>
          <a:p>
            <a:pPr algn="ctr">
              <a:buFontTx/>
              <a:buNone/>
            </a:pPr>
            <a:r>
              <a:rPr lang="en-US" b="1"/>
              <a:t>MRS</a:t>
            </a:r>
          </a:p>
          <a:p>
            <a:pPr algn="ctr">
              <a:buFontTx/>
              <a:buNone/>
            </a:pPr>
            <a:r>
              <a:rPr lang="en-US" b="1"/>
              <a:t>SPECT</a:t>
            </a:r>
          </a:p>
          <a:p>
            <a:pPr algn="ctr">
              <a:buFontTx/>
              <a:buNone/>
            </a:pP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3">
      <a:dk1>
        <a:srgbClr val="003366"/>
      </a:dk1>
      <a:lt1>
        <a:srgbClr val="FFFFFF"/>
      </a:lt1>
      <a:dk2>
        <a:srgbClr val="000066"/>
      </a:dk2>
      <a:lt2>
        <a:srgbClr val="FFFF00"/>
      </a:lt2>
      <a:accent1>
        <a:srgbClr val="3366CC"/>
      </a:accent1>
      <a:accent2>
        <a:srgbClr val="00B000"/>
      </a:accent2>
      <a:accent3>
        <a:srgbClr val="AAAAB8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3366"/>
        </a:dk1>
        <a:lt1>
          <a:srgbClr val="FFFFFF"/>
        </a:lt1>
        <a:dk2>
          <a:srgbClr val="000066"/>
        </a:dk2>
        <a:lt2>
          <a:srgbClr val="FFFF00"/>
        </a:lt2>
        <a:accent1>
          <a:srgbClr val="3366CC"/>
        </a:accent1>
        <a:accent2>
          <a:srgbClr val="00B000"/>
        </a:accent2>
        <a:accent3>
          <a:srgbClr val="AAAAB8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2056</TotalTime>
  <Words>1500</Words>
  <Application>Microsoft PowerPoint</Application>
  <PresentationFormat>On-screen Show (4:3)</PresentationFormat>
  <Paragraphs>477</Paragraphs>
  <Slides>56</Slides>
  <Notes>13</Notes>
  <HiddenSlides>0</HiddenSlides>
  <MMClips>1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2" baseType="lpstr">
      <vt:lpstr>Arial</vt:lpstr>
      <vt:lpstr>Times</vt:lpstr>
      <vt:lpstr>Times New Roman</vt:lpstr>
      <vt:lpstr>Arial Unicode MS</vt:lpstr>
      <vt:lpstr>Default Design</vt:lpstr>
      <vt:lpstr>Microsoft Graph Chart</vt:lpstr>
      <vt:lpstr>American Board of Radiology Foundation  Summit</vt:lpstr>
      <vt:lpstr>Disclosures and Disclaimers</vt:lpstr>
      <vt:lpstr>Medicare Part B Share of Taxes</vt:lpstr>
      <vt:lpstr>US Health Care Spending*</vt:lpstr>
      <vt:lpstr>Economic Impact of New Medical Technologies*</vt:lpstr>
      <vt:lpstr>Imaging Growth</vt:lpstr>
      <vt:lpstr>Role of Imaging in Radiation Oncology</vt:lpstr>
      <vt:lpstr>Diagnostic and Therapeutic Imaging Comparisons </vt:lpstr>
      <vt:lpstr>Available Imaging Modalities</vt:lpstr>
      <vt:lpstr>Diagnostic and Therapeutic Imaging Comparisons </vt:lpstr>
      <vt:lpstr>Inter-observer Target Definition Variability</vt:lpstr>
      <vt:lpstr>Diagnostic and Therapeutic Imaging Comparisons </vt:lpstr>
      <vt:lpstr>Slide 13</vt:lpstr>
      <vt:lpstr>Diagnostic and Therapeutic Imaging Comparisons </vt:lpstr>
      <vt:lpstr>Adoption of New Technologies Models</vt:lpstr>
      <vt:lpstr>Diagnostic and Therapeutic Imaging Comparisons </vt:lpstr>
      <vt:lpstr>Transformative Periods and Events in Radiation Oncology</vt:lpstr>
      <vt:lpstr> 1950-2000 The supervoltage/ computer/ 3-D era </vt:lpstr>
      <vt:lpstr>Evolution of Radiation Therapy</vt:lpstr>
      <vt:lpstr>2000-and beyond</vt:lpstr>
      <vt:lpstr>Slide 21</vt:lpstr>
      <vt:lpstr>Image-Guided Radiation Therapy (IGRT)</vt:lpstr>
      <vt:lpstr>Imaging in Radiation Oncology   Treatment Planning and Delivery</vt:lpstr>
      <vt:lpstr>Inter-fraction and Intra-fraction Organ Motion</vt:lpstr>
      <vt:lpstr>Definitions of the “New” Paradigm</vt:lpstr>
      <vt:lpstr>Image-Guided Radiation Therapy Literature Penetration</vt:lpstr>
      <vt:lpstr>Treatment Planning Imaging Elements</vt:lpstr>
      <vt:lpstr> </vt:lpstr>
      <vt:lpstr>Brachytherapy Dose Calculations</vt:lpstr>
      <vt:lpstr> 3-DIMENSIONAL CONFORMAL  RADIATION THERAPY (3-D CRT)</vt:lpstr>
      <vt:lpstr> INTENSITY-MODULATED  RADIATION THERAPY (IMRT)</vt:lpstr>
      <vt:lpstr>IMAGE-GUIDED RADIATION THERAPY (IGRT)</vt:lpstr>
      <vt:lpstr>Slide 33</vt:lpstr>
      <vt:lpstr>Slide 34</vt:lpstr>
      <vt:lpstr>IMAGE-GUIDED RADIATION THERAPY (IGRT)</vt:lpstr>
      <vt:lpstr>IGRT Fluoroscopy with Gating</vt:lpstr>
      <vt:lpstr>Current IGRT CPT® Codes</vt:lpstr>
      <vt:lpstr>Additional Imaging Codes  </vt:lpstr>
      <vt:lpstr>Cost Implications of IGRT Ultrasound </vt:lpstr>
      <vt:lpstr>Cost Implications of IGRT X-Ray</vt:lpstr>
      <vt:lpstr>Cost Implications of IGRT (Hypothetical Prostate Ca: 76 Gy/38 fx)</vt:lpstr>
      <vt:lpstr>Prostate Ultrasound Utilization Source: CMS, procedures rounded in thousands)</vt:lpstr>
      <vt:lpstr>Rationale for Rapid IGRT Market Penetration</vt:lpstr>
      <vt:lpstr>Imaging Utilization (EBRT) Source: CMS, procedures rounded in thousands)</vt:lpstr>
      <vt:lpstr>EBRT/IGRT Utilization (Source: CMS, procedures rounded in thousands)</vt:lpstr>
      <vt:lpstr>Comparison of Morbidity IMRT versus IG-IMRT*</vt:lpstr>
      <vt:lpstr>Weekly Radiation Treatment Management (CPT® 77427)*</vt:lpstr>
      <vt:lpstr>IGRT Presumptions</vt:lpstr>
      <vt:lpstr>Current Technology Adoption Paradigm</vt:lpstr>
      <vt:lpstr>Critical IGRT Research Initiatives</vt:lpstr>
      <vt:lpstr>Radiation Therapy Oncology Group Active Research Portfolio</vt:lpstr>
      <vt:lpstr>Opportunities for Change Internal</vt:lpstr>
      <vt:lpstr>Initiatives for Change External</vt:lpstr>
      <vt:lpstr>Howard Beale Network - 1976</vt:lpstr>
      <vt:lpstr>Pogo Walt Kelly</vt:lpstr>
      <vt:lpstr>Acknowledgements</vt:lpstr>
    </vt:vector>
  </TitlesOfParts>
  <Company>NCI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Registered User</dc:creator>
  <cp:lastModifiedBy>Jennifer Hutson</cp:lastModifiedBy>
  <cp:revision>154</cp:revision>
  <dcterms:created xsi:type="dcterms:W3CDTF">2004-03-19T18:59:23Z</dcterms:created>
  <dcterms:modified xsi:type="dcterms:W3CDTF">2009-08-03T17:10:15Z</dcterms:modified>
</cp:coreProperties>
</file>